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6" r:id="rId3"/>
    <p:sldId id="267" r:id="rId4"/>
    <p:sldId id="258" r:id="rId5"/>
    <p:sldId id="259" r:id="rId6"/>
    <p:sldId id="257" r:id="rId7"/>
    <p:sldId id="260" r:id="rId8"/>
    <p:sldId id="261" r:id="rId9"/>
    <p:sldId id="262" r:id="rId10"/>
    <p:sldId id="265" r:id="rId11"/>
    <p:sldId id="277" r:id="rId12"/>
    <p:sldId id="275" r:id="rId13"/>
    <p:sldId id="272" r:id="rId14"/>
    <p:sldId id="271" r:id="rId15"/>
    <p:sldId id="266" r:id="rId16"/>
    <p:sldId id="273" r:id="rId17"/>
    <p:sldId id="274" r:id="rId18"/>
    <p:sldId id="276" r:id="rId19"/>
    <p:sldId id="278" r:id="rId20"/>
    <p:sldId id="264" r:id="rId21"/>
    <p:sldId id="268" r:id="rId22"/>
    <p:sldId id="279"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04" autoAdjust="0"/>
  </p:normalViewPr>
  <p:slideViewPr>
    <p:cSldViewPr>
      <p:cViewPr varScale="1">
        <p:scale>
          <a:sx n="52" d="100"/>
          <a:sy n="52" d="100"/>
        </p:scale>
        <p:origin x="-102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A4B0F-2C6C-476B-A789-A98A4D4D8642}"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7C010-E66F-4378-8553-2FD2BF33DA29}" type="slidenum">
              <a:rPr lang="en-US" smtClean="0"/>
              <a:t>‹#›</a:t>
            </a:fld>
            <a:endParaRPr lang="en-US"/>
          </a:p>
        </p:txBody>
      </p:sp>
    </p:spTree>
    <p:extLst>
      <p:ext uri="{BB962C8B-B14F-4D97-AF65-F5344CB8AC3E}">
        <p14:creationId xmlns:p14="http://schemas.microsoft.com/office/powerpoint/2010/main" val="125830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of Word Map is HYPERLINK- https://www.youtube.com/watch?v=Lg-wNxJ5XxY </a:t>
            </a:r>
          </a:p>
          <a:p>
            <a:r>
              <a:rPr lang="en-US" baseline="0" dirty="0" smtClean="0"/>
              <a:t>YouTube- What Matters Most in Life?  -</a:t>
            </a:r>
            <a:r>
              <a:rPr lang="en-US" baseline="0" dirty="0" err="1" smtClean="0"/>
              <a:t>PragerU</a:t>
            </a:r>
            <a:r>
              <a:rPr lang="en-US" baseline="0" dirty="0" smtClean="0"/>
              <a:t>   5:27</a:t>
            </a:r>
            <a:endParaRPr lang="en-US" dirty="0"/>
          </a:p>
        </p:txBody>
      </p:sp>
      <p:sp>
        <p:nvSpPr>
          <p:cNvPr id="4" name="Slide Number Placeholder 3"/>
          <p:cNvSpPr>
            <a:spLocks noGrp="1"/>
          </p:cNvSpPr>
          <p:nvPr>
            <p:ph type="sldNum" sz="quarter" idx="10"/>
          </p:nvPr>
        </p:nvSpPr>
        <p:spPr/>
        <p:txBody>
          <a:bodyPr/>
          <a:lstStyle/>
          <a:p>
            <a:fld id="{9D37C010-E66F-4378-8553-2FD2BF33DA29}" type="slidenum">
              <a:rPr lang="en-US" smtClean="0"/>
              <a:t>3</a:t>
            </a:fld>
            <a:endParaRPr lang="en-US"/>
          </a:p>
        </p:txBody>
      </p:sp>
    </p:spTree>
    <p:extLst>
      <p:ext uri="{BB962C8B-B14F-4D97-AF65-F5344CB8AC3E}">
        <p14:creationId xmlns:p14="http://schemas.microsoft.com/office/powerpoint/2010/main" val="180932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Dress Code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attire that detracts from the learning environment is not acceptable. Students should dress in a manner that, in addition to the following guidelines, takes into consideration the educational environment, safety, health and welfare of self and others. </a:t>
            </a:r>
          </a:p>
          <a:p>
            <a:r>
              <a:rPr lang="en-US" sz="1200" kern="1200" dirty="0" smtClean="0">
                <a:solidFill>
                  <a:schemeClr val="tx1"/>
                </a:solidFill>
                <a:effectLst/>
                <a:latin typeface="+mn-lt"/>
                <a:ea typeface="+mn-ea"/>
                <a:cs typeface="+mn-cs"/>
              </a:rPr>
              <a:t> Clothing must cover the entire buttocks. Shirts and tops may not expose bare midriffs, bare shoulders, nor be deeply or narrowly cut in the front, back, or under the arms. Halter tops, spaghetti straps, and strapless tops are not acceptable. Clothing that exposes undergarments will not be tolerated for males or females. </a:t>
            </a:r>
          </a:p>
          <a:p>
            <a:r>
              <a:rPr lang="en-US" sz="1200" kern="1200" dirty="0" smtClean="0">
                <a:solidFill>
                  <a:schemeClr val="tx1"/>
                </a:solidFill>
                <a:effectLst/>
                <a:latin typeface="+mn-lt"/>
                <a:ea typeface="+mn-ea"/>
                <a:cs typeface="+mn-cs"/>
              </a:rPr>
              <a:t> Bare feet are never acceptable. In the interest of safety, shoes must be worn at all times. Closed shoes are to be worn for any type of physical activity, such as physical education, cheer practice, weight lifting, etc. </a:t>
            </a:r>
          </a:p>
          <a:p>
            <a:r>
              <a:rPr lang="en-US" sz="1200" kern="1200" dirty="0" smtClean="0">
                <a:solidFill>
                  <a:schemeClr val="tx1"/>
                </a:solidFill>
                <a:effectLst/>
                <a:latin typeface="+mn-lt"/>
                <a:ea typeface="+mn-ea"/>
                <a:cs typeface="+mn-cs"/>
              </a:rPr>
              <a:t> Jewelry or ornamentation shall not be worn if it presents a safety hazard to self and/or others. </a:t>
            </a:r>
          </a:p>
          <a:p>
            <a:r>
              <a:rPr lang="en-US" sz="1200" kern="1200" dirty="0" smtClean="0">
                <a:solidFill>
                  <a:schemeClr val="tx1"/>
                </a:solidFill>
                <a:effectLst/>
                <a:latin typeface="+mn-lt"/>
                <a:ea typeface="+mn-ea"/>
                <a:cs typeface="+mn-cs"/>
              </a:rPr>
              <a:t> No hats may be worn inside any campus buildings at anytime, except for properly approved occupational safety headgear required for special classes. </a:t>
            </a:r>
          </a:p>
          <a:p>
            <a:r>
              <a:rPr lang="en-US" sz="1200" kern="1200" dirty="0" smtClean="0">
                <a:solidFill>
                  <a:schemeClr val="tx1"/>
                </a:solidFill>
                <a:effectLst/>
                <a:latin typeface="+mn-lt"/>
                <a:ea typeface="+mn-ea"/>
                <a:cs typeface="+mn-cs"/>
              </a:rPr>
              <a:t> Defamatory writing, obscene language or symbols, or symbols of drugs, sex, or alcohol on clothing or jewelry are expressly prohibited. </a:t>
            </a:r>
          </a:p>
          <a:p>
            <a:r>
              <a:rPr lang="en-US" sz="1200" kern="1200" dirty="0" smtClean="0">
                <a:solidFill>
                  <a:schemeClr val="tx1"/>
                </a:solidFill>
                <a:effectLst/>
                <a:latin typeface="+mn-lt"/>
                <a:ea typeface="+mn-ea"/>
                <a:cs typeface="+mn-cs"/>
              </a:rPr>
              <a:t> Tattoos displaying defamatory writing, obscene language or symbols, or symbols of drugs, sex, or alcohol must be covered. </a:t>
            </a:r>
          </a:p>
          <a:p>
            <a:endParaRPr lang="en-US" dirty="0"/>
          </a:p>
        </p:txBody>
      </p:sp>
      <p:sp>
        <p:nvSpPr>
          <p:cNvPr id="4" name="Slide Number Placeholder 3"/>
          <p:cNvSpPr>
            <a:spLocks noGrp="1"/>
          </p:cNvSpPr>
          <p:nvPr>
            <p:ph type="sldNum" sz="quarter" idx="10"/>
          </p:nvPr>
        </p:nvSpPr>
        <p:spPr/>
        <p:txBody>
          <a:bodyPr/>
          <a:lstStyle/>
          <a:p>
            <a:fld id="{9D37C010-E66F-4378-8553-2FD2BF33DA29}" type="slidenum">
              <a:rPr lang="en-US" smtClean="0"/>
              <a:t>6</a:t>
            </a:fld>
            <a:endParaRPr lang="en-US"/>
          </a:p>
        </p:txBody>
      </p:sp>
    </p:spTree>
    <p:extLst>
      <p:ext uri="{BB962C8B-B14F-4D97-AF65-F5344CB8AC3E}">
        <p14:creationId xmlns:p14="http://schemas.microsoft.com/office/powerpoint/2010/main" val="360595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telling</a:t>
            </a:r>
            <a:r>
              <a:rPr lang="en-US" baseline="0" dirty="0" smtClean="0"/>
              <a:t> students they can take out their phones and program the silent witness number into it!</a:t>
            </a:r>
            <a:endParaRPr lang="en-US" dirty="0"/>
          </a:p>
        </p:txBody>
      </p:sp>
      <p:sp>
        <p:nvSpPr>
          <p:cNvPr id="4" name="Slide Number Placeholder 3"/>
          <p:cNvSpPr>
            <a:spLocks noGrp="1"/>
          </p:cNvSpPr>
          <p:nvPr>
            <p:ph type="sldNum" sz="quarter" idx="10"/>
          </p:nvPr>
        </p:nvSpPr>
        <p:spPr/>
        <p:txBody>
          <a:bodyPr/>
          <a:lstStyle/>
          <a:p>
            <a:fld id="{9D37C010-E66F-4378-8553-2FD2BF33DA29}" type="slidenum">
              <a:rPr lang="en-US" smtClean="0"/>
              <a:t>7</a:t>
            </a:fld>
            <a:endParaRPr lang="en-US"/>
          </a:p>
        </p:txBody>
      </p:sp>
    </p:spTree>
    <p:extLst>
      <p:ext uri="{BB962C8B-B14F-4D97-AF65-F5344CB8AC3E}">
        <p14:creationId xmlns:p14="http://schemas.microsoft.com/office/powerpoint/2010/main" val="148504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EXTRA-Curricular</a:t>
            </a:r>
            <a:r>
              <a:rPr lang="en-US" baseline="0" dirty="0" smtClean="0"/>
              <a:t> activities are considered EXTRA to the curriculum, not in place of it.  Students are still expected to fulfill all duties as a student before competing or participating in extra-curricular activities.</a:t>
            </a:r>
            <a:endParaRPr lang="en-US" dirty="0"/>
          </a:p>
        </p:txBody>
      </p:sp>
      <p:sp>
        <p:nvSpPr>
          <p:cNvPr id="4" name="Slide Number Placeholder 3"/>
          <p:cNvSpPr>
            <a:spLocks noGrp="1"/>
          </p:cNvSpPr>
          <p:nvPr>
            <p:ph type="sldNum" sz="quarter" idx="10"/>
          </p:nvPr>
        </p:nvSpPr>
        <p:spPr/>
        <p:txBody>
          <a:bodyPr/>
          <a:lstStyle/>
          <a:p>
            <a:fld id="{9D37C010-E66F-4378-8553-2FD2BF33DA29}" type="slidenum">
              <a:rPr lang="en-US" smtClean="0"/>
              <a:t>12</a:t>
            </a:fld>
            <a:endParaRPr lang="en-US"/>
          </a:p>
        </p:txBody>
      </p:sp>
    </p:spTree>
    <p:extLst>
      <p:ext uri="{BB962C8B-B14F-4D97-AF65-F5344CB8AC3E}">
        <p14:creationId xmlns:p14="http://schemas.microsoft.com/office/powerpoint/2010/main" val="119563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Bullying: </a:t>
            </a:r>
            <a:r>
              <a:rPr lang="en-US" sz="1200" kern="1200" dirty="0" smtClean="0">
                <a:solidFill>
                  <a:schemeClr val="tx1"/>
                </a:solidFill>
                <a:effectLst/>
                <a:latin typeface="+mn-lt"/>
                <a:ea typeface="+mn-ea"/>
                <a:cs typeface="+mn-cs"/>
              </a:rPr>
              <a:t>Bullying may occur when a student or group of students engages in any form of behavior that includes such acts as intimidation and/or harassment that: </a:t>
            </a:r>
          </a:p>
          <a:p>
            <a:r>
              <a:rPr lang="en-US" sz="1200" kern="1200" dirty="0" smtClean="0">
                <a:solidFill>
                  <a:schemeClr val="tx1"/>
                </a:solidFill>
                <a:effectLst/>
                <a:latin typeface="+mn-lt"/>
                <a:ea typeface="+mn-ea"/>
                <a:cs typeface="+mn-cs"/>
              </a:rPr>
              <a:t> has the effect of physically harming a student, damaging a student’s property, or placing a student in reasonable fear of harm or damage to property,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is sufficiently severe, persistent or pervasive that the action, behavior, or threat creates an intimidating, threatening, or abusive environment,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occurs when there is a real or perceived imbalance of power or strength, 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may constitute a violation of law.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Bullying of a student or group of students can be manifested through written, verbal, physical, or emotional means and may occur in a variety of forms including, but not limited to: </a:t>
            </a:r>
          </a:p>
          <a:p>
            <a:r>
              <a:rPr lang="en-US" sz="1200" kern="1200" dirty="0" smtClean="0">
                <a:solidFill>
                  <a:schemeClr val="tx1"/>
                </a:solidFill>
                <a:effectLst/>
                <a:latin typeface="+mn-lt"/>
                <a:ea typeface="+mn-ea"/>
                <a:cs typeface="+mn-cs"/>
              </a:rPr>
              <a:t> verbal, written/printed or graphic exposure to derogatory comments, extortion, exploitation, name calling, or rumor spreading either directly, through another person or group, or through cyberbullying;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exposure to social exclusion or ostracism,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physical contact including but not limited to pushing, hitting, kicking, shoving, or spitting, and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damage to or theft of personal property.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Cyberbullying: </a:t>
            </a:r>
            <a:r>
              <a:rPr lang="en-US" sz="1200" kern="1200" dirty="0" smtClean="0">
                <a:solidFill>
                  <a:schemeClr val="tx1"/>
                </a:solidFill>
                <a:effectLst/>
                <a:latin typeface="+mn-lt"/>
                <a:ea typeface="+mn-ea"/>
                <a:cs typeface="+mn-cs"/>
              </a:rPr>
              <a:t>Cyberbullying is, but not limited to, any act of bullying committed by use of electronic technology or electronic communication devices, including telephonic devices, social networking and other internet communications, on school computers, networks, forums and mailing list, or other District-owned property, and by means of an individual’s personal electronic media and equipment. </a:t>
            </a:r>
          </a:p>
          <a:p>
            <a:r>
              <a:rPr lang="en-US" sz="1200" b="1" i="1" kern="1200" dirty="0" smtClean="0">
                <a:solidFill>
                  <a:schemeClr val="tx1"/>
                </a:solidFill>
                <a:effectLst/>
                <a:latin typeface="+mn-lt"/>
                <a:ea typeface="+mn-ea"/>
                <a:cs typeface="+mn-cs"/>
              </a:rPr>
              <a:t>Harassment: </a:t>
            </a:r>
            <a:r>
              <a:rPr lang="en-US" sz="1200" kern="1200" dirty="0" smtClean="0">
                <a:solidFill>
                  <a:schemeClr val="tx1"/>
                </a:solidFill>
                <a:effectLst/>
                <a:latin typeface="+mn-lt"/>
                <a:ea typeface="+mn-ea"/>
                <a:cs typeface="+mn-cs"/>
              </a:rPr>
              <a:t>Harassment is intentional behavior by a student or group of students that is disturbing or threatening to another student or group of students. Intentional behaviors that characterize harassment include, but are not limited to, stalking, hazing, social exclusion, name calling, unwanted physical contact and unwelcome verbal or written comments, photographs and graphics. Harassment may be related, but not limited to, race, religious orientation, sexual preference, cultural background, economic status, size or personal appearance. Harassing behaviors can be direct or indirect and by use of social media.</a:t>
            </a:r>
            <a:endParaRPr lang="en-US" dirty="0"/>
          </a:p>
        </p:txBody>
      </p:sp>
      <p:sp>
        <p:nvSpPr>
          <p:cNvPr id="4" name="Slide Number Placeholder 3"/>
          <p:cNvSpPr>
            <a:spLocks noGrp="1"/>
          </p:cNvSpPr>
          <p:nvPr>
            <p:ph type="sldNum" sz="quarter" idx="10"/>
          </p:nvPr>
        </p:nvSpPr>
        <p:spPr/>
        <p:txBody>
          <a:bodyPr/>
          <a:lstStyle/>
          <a:p>
            <a:fld id="{9D37C010-E66F-4378-8553-2FD2BF33DA29}" type="slidenum">
              <a:rPr lang="en-US" smtClean="0"/>
              <a:t>14</a:t>
            </a:fld>
            <a:endParaRPr lang="en-US"/>
          </a:p>
        </p:txBody>
      </p:sp>
    </p:spTree>
    <p:extLst>
      <p:ext uri="{BB962C8B-B14F-4D97-AF65-F5344CB8AC3E}">
        <p14:creationId xmlns:p14="http://schemas.microsoft.com/office/powerpoint/2010/main" val="383769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QUOTE IMAGE IS A HYPERLINK TO THE STUDENTS RIGHTS AND RESPONSIBILITIES DOCUMENT. PLEASE OPEN AND SHOW TO STUDENTS!</a:t>
            </a:r>
          </a:p>
          <a:p>
            <a:r>
              <a:rPr lang="en-US" baseline="0" dirty="0" smtClean="0"/>
              <a:t>Most serious violations include (other than obvious stuff like armed robbery, homicide and rape):</a:t>
            </a:r>
          </a:p>
          <a:p>
            <a:r>
              <a:rPr lang="en-US" baseline="0" dirty="0" smtClean="0"/>
              <a:t>-Assault</a:t>
            </a:r>
          </a:p>
          <a:p>
            <a:r>
              <a:rPr lang="en-US" baseline="0" dirty="0" smtClean="0"/>
              <a:t>-Drug and Alcohol Violations</a:t>
            </a:r>
          </a:p>
          <a:p>
            <a:r>
              <a:rPr lang="en-US" baseline="0" dirty="0" smtClean="0"/>
              <a:t>-Firearms</a:t>
            </a:r>
            <a:endParaRPr lang="en-US" dirty="0"/>
          </a:p>
        </p:txBody>
      </p:sp>
      <p:sp>
        <p:nvSpPr>
          <p:cNvPr id="4" name="Slide Number Placeholder 3"/>
          <p:cNvSpPr>
            <a:spLocks noGrp="1"/>
          </p:cNvSpPr>
          <p:nvPr>
            <p:ph type="sldNum" sz="quarter" idx="10"/>
          </p:nvPr>
        </p:nvSpPr>
        <p:spPr/>
        <p:txBody>
          <a:bodyPr/>
          <a:lstStyle/>
          <a:p>
            <a:fld id="{9D37C010-E66F-4378-8553-2FD2BF33DA29}" type="slidenum">
              <a:rPr lang="en-US" smtClean="0"/>
              <a:t>19</a:t>
            </a:fld>
            <a:endParaRPr lang="en-US"/>
          </a:p>
        </p:txBody>
      </p:sp>
    </p:spTree>
    <p:extLst>
      <p:ext uri="{BB962C8B-B14F-4D97-AF65-F5344CB8AC3E}">
        <p14:creationId xmlns:p14="http://schemas.microsoft.com/office/powerpoint/2010/main" val="161725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Feel free to cover the content incorporating whatever instructional strategy you prefer with the time allotted. All of the material is important, the above noted sections are critical. Thank you!</a:t>
            </a:r>
            <a:endParaRPr lang="en-US" dirty="0"/>
          </a:p>
        </p:txBody>
      </p:sp>
      <p:sp>
        <p:nvSpPr>
          <p:cNvPr id="4" name="Slide Number Placeholder 3"/>
          <p:cNvSpPr>
            <a:spLocks noGrp="1"/>
          </p:cNvSpPr>
          <p:nvPr>
            <p:ph type="sldNum" sz="quarter" idx="10"/>
          </p:nvPr>
        </p:nvSpPr>
        <p:spPr/>
        <p:txBody>
          <a:bodyPr/>
          <a:lstStyle/>
          <a:p>
            <a:fld id="{661E95D3-0F60-4A77-8D60-BAF8F56CF434}" type="slidenum">
              <a:rPr lang="en-US" smtClean="0"/>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37C010-E66F-4378-8553-2FD2BF33DA29}" type="slidenum">
              <a:rPr lang="en-US" smtClean="0"/>
              <a:t>21</a:t>
            </a:fld>
            <a:endParaRPr lang="en-US"/>
          </a:p>
        </p:txBody>
      </p:sp>
    </p:spTree>
    <p:extLst>
      <p:ext uri="{BB962C8B-B14F-4D97-AF65-F5344CB8AC3E}">
        <p14:creationId xmlns:p14="http://schemas.microsoft.com/office/powerpoint/2010/main" val="185516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use their </a:t>
            </a:r>
            <a:r>
              <a:rPr lang="en-US" dirty="0" err="1" smtClean="0"/>
              <a:t>Ipads</a:t>
            </a:r>
            <a:r>
              <a:rPr lang="en-US" dirty="0" smtClean="0"/>
              <a:t> to access the</a:t>
            </a:r>
            <a:r>
              <a:rPr lang="en-US" baseline="0" dirty="0" smtClean="0"/>
              <a:t> school website, and the Students Rights and Responsibilities Handbook under the For Students tab.</a:t>
            </a:r>
          </a:p>
          <a:p>
            <a:r>
              <a:rPr lang="en-US" baseline="0" dirty="0" smtClean="0"/>
              <a:t>The quiz could be more specific questions, forcing the students to go on a mini-scavenger hunt for information.  This could be done on the next SET day, as a review of the school policies.</a:t>
            </a:r>
          </a:p>
          <a:p>
            <a:endParaRPr lang="en-US" baseline="0" dirty="0" smtClean="0"/>
          </a:p>
          <a:p>
            <a:r>
              <a:rPr lang="en-US" baseline="0" dirty="0" smtClean="0"/>
              <a:t>IDEAS FOR TEDTALKS: (WE CAN MAKE THE PICTURE ABOVE A HYPERLINK)</a:t>
            </a:r>
          </a:p>
          <a:p>
            <a:r>
              <a:rPr lang="en-US" baseline="0" dirty="0" smtClean="0"/>
              <a:t>I’m 17- https://www.youtube.com/watch?v=0OkOQhXhsIE&amp;list=WL&amp;index=1</a:t>
            </a:r>
          </a:p>
          <a:p>
            <a:r>
              <a:rPr lang="en-US" baseline="0" dirty="0" smtClean="0"/>
              <a:t>What Adults Can Learn From Children: http://www.dvusd.org/cms/lib011/AZ01901092/Centricity/Domain/42/16-17%20Students%20Rights%20and%20Responsibilities%20English.pdf </a:t>
            </a:r>
            <a:endParaRPr lang="en-US" dirty="0"/>
          </a:p>
        </p:txBody>
      </p:sp>
      <p:sp>
        <p:nvSpPr>
          <p:cNvPr id="4" name="Slide Number Placeholder 3"/>
          <p:cNvSpPr>
            <a:spLocks noGrp="1"/>
          </p:cNvSpPr>
          <p:nvPr>
            <p:ph type="sldNum" sz="quarter" idx="10"/>
          </p:nvPr>
        </p:nvSpPr>
        <p:spPr/>
        <p:txBody>
          <a:bodyPr/>
          <a:lstStyle/>
          <a:p>
            <a:fld id="{9D37C010-E66F-4378-8553-2FD2BF33DA29}" type="slidenum">
              <a:rPr lang="en-US" smtClean="0"/>
              <a:t>22</a:t>
            </a:fld>
            <a:endParaRPr lang="en-US"/>
          </a:p>
        </p:txBody>
      </p:sp>
    </p:spTree>
    <p:extLst>
      <p:ext uri="{BB962C8B-B14F-4D97-AF65-F5344CB8AC3E}">
        <p14:creationId xmlns:p14="http://schemas.microsoft.com/office/powerpoint/2010/main" val="17507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F89AEA-7DB3-4B82-AACE-325EA971527B}"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9AEA-7DB3-4B82-AACE-325EA971527B}"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9AEA-7DB3-4B82-AACE-325EA971527B}"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BD9F6-7010-4F83-A6E6-C221D816C50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D308-26B1-4121-8EBA-6A1E9B83319A}" type="slidenum">
              <a:rPr lang="en-US" smtClean="0"/>
              <a:pPr/>
              <a:t>‹#›</a:t>
            </a:fld>
            <a:endParaRPr lang="en-US"/>
          </a:p>
        </p:txBody>
      </p:sp>
    </p:spTree>
    <p:extLst>
      <p:ext uri="{BB962C8B-B14F-4D97-AF65-F5344CB8AC3E}">
        <p14:creationId xmlns:p14="http://schemas.microsoft.com/office/powerpoint/2010/main" val="24901341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9DBD9F6-7010-4F83-A6E6-C221D816C50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D308-26B1-4121-8EBA-6A1E9B83319A}" type="slidenum">
              <a:rPr lang="en-US" smtClean="0"/>
              <a:pPr/>
              <a:t>‹#›</a:t>
            </a:fld>
            <a:endParaRPr 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9" name="Title 1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16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BD9F6-7010-4F83-A6E6-C221D816C50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D308-26B1-4121-8EBA-6A1E9B83319A}" type="slidenum">
              <a:rPr lang="en-US" smtClean="0"/>
              <a:pPr/>
              <a:t>‹#›</a:t>
            </a:fld>
            <a:endParaRPr 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713450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BD9F6-7010-4F83-A6E6-C221D816C502}"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D308-26B1-4121-8EBA-6A1E9B83319A}" type="slidenum">
              <a:rPr lang="en-US" smtClean="0"/>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62309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BD9F6-7010-4F83-A6E6-C221D816C502}" type="datetimeFigureOut">
              <a:rPr lang="en-US" smtClean="0"/>
              <a:pPr/>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3D308-26B1-4121-8EBA-6A1E9B83319A}"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519575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DBD9F6-7010-4F83-A6E6-C221D816C502}" type="datetimeFigureOut">
              <a:rPr lang="en-US" smtClean="0"/>
              <a:pPr/>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3D308-26B1-4121-8EBA-6A1E9B83319A}"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226539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BD9F6-7010-4F83-A6E6-C221D816C502}" type="datetimeFigureOut">
              <a:rPr lang="en-US" smtClean="0"/>
              <a:pPr/>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3D308-26B1-4121-8EBA-6A1E9B83319A}" type="slidenum">
              <a:rPr lang="en-US" smtClean="0"/>
              <a:pPr/>
              <a:t>‹#›</a:t>
            </a:fld>
            <a:endParaRPr 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2225326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BD9F6-7010-4F83-A6E6-C221D816C502}"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D308-26B1-4121-8EBA-6A1E9B83319A}" type="slidenum">
              <a:rPr lang="en-US" smtClean="0"/>
              <a:pPr/>
              <a:t>‹#›</a:t>
            </a:fld>
            <a:endParaRPr 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429430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9AEA-7DB3-4B82-AACE-325EA971527B}"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BD9F6-7010-4F83-A6E6-C221D816C502}"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D308-26B1-4121-8EBA-6A1E9B83319A}" type="slidenum">
              <a:rPr lang="en-US" smtClean="0"/>
              <a:pPr/>
              <a:t>‹#›</a:t>
            </a:fld>
            <a:endParaRPr 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906229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BD9F6-7010-4F83-A6E6-C221D816C50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D308-26B1-4121-8EBA-6A1E9B83319A}"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3601691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69DBD9F6-7010-4F83-A6E6-C221D816C502}"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D308-26B1-4121-8EBA-6A1E9B83319A}" type="slidenum">
              <a:rPr lang="en-US" smtClean="0"/>
              <a:pPr/>
              <a:t>‹#›</a:t>
            </a:fld>
            <a:endParaRPr 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54335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89AEA-7DB3-4B82-AACE-325EA971527B}"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F89AEA-7DB3-4B82-AACE-325EA971527B}"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F89AEA-7DB3-4B82-AACE-325EA971527B}"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89AEA-7DB3-4B82-AACE-325EA971527B}"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89AEA-7DB3-4B82-AACE-325EA971527B}"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47122-96D8-4855-AF16-5B8A4BB329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89AEA-7DB3-4B82-AACE-325EA971527B}"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47122-96D8-4855-AF16-5B8A4BB329D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5F89AEA-7DB3-4B82-AACE-325EA971527B}" type="datetimeFigureOut">
              <a:rPr lang="en-US" smtClean="0"/>
              <a:t>8/16/2016</a:t>
            </a:fld>
            <a:endParaRPr lang="en-US"/>
          </a:p>
        </p:txBody>
      </p:sp>
      <p:sp>
        <p:nvSpPr>
          <p:cNvPr id="9" name="Slide Number Placeholder 8"/>
          <p:cNvSpPr>
            <a:spLocks noGrp="1"/>
          </p:cNvSpPr>
          <p:nvPr>
            <p:ph type="sldNum" sz="quarter" idx="11"/>
          </p:nvPr>
        </p:nvSpPr>
        <p:spPr/>
        <p:txBody>
          <a:bodyPr/>
          <a:lstStyle/>
          <a:p>
            <a:fld id="{F9447122-96D8-4855-AF16-5B8A4BB329D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9447122-96D8-4855-AF16-5B8A4BB329D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5F89AEA-7DB3-4B82-AACE-325EA971527B}" type="datetimeFigureOut">
              <a:rPr lang="en-US" smtClean="0"/>
              <a:t>8/16/2016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69DBD9F6-7010-4F83-A6E6-C221D816C502}" type="datetimeFigureOut">
              <a:rPr lang="en-US" smtClean="0"/>
              <a:pPr/>
              <a:t>8/16/2016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B9B3D308-26B1-4121-8EBA-6A1E9B83319A}" type="slidenum">
              <a:rPr lang="en-US" smtClean="0"/>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514492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hyperlink" Target="http://www.google.com/url?sa=i&amp;rct=j&amp;q=&amp;esrc=s&amp;source=images&amp;cd=&amp;cad=rja&amp;uact=8&amp;ved=0ahUKEwimitSm-arOAhVMxWMKHeeDBv8QjRwIBw&amp;url=http://www.picturequotes.com/situation-quotes/10&amp;bvm=bv.129391328,d.cGc&amp;psig=AFQjCNHwXLRERD3_9p6lDklxSO38lEkMTw&amp;ust=1470509464665889" TargetMode="Externa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http://www.dvusd.org/cms/lib011/AZ01901092/Centricity/Domain/42/16-17%20Students%20Rights%20and%20Responsibilities%20English.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0OkOQhXhsIE&amp;list=WL&amp;index=1"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g-wNxJ5Xx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Rights and Responsibilities</a:t>
            </a:r>
            <a:endParaRPr lang="en-US" dirty="0"/>
          </a:p>
        </p:txBody>
      </p:sp>
      <p:sp>
        <p:nvSpPr>
          <p:cNvPr id="3" name="Subtitle 2"/>
          <p:cNvSpPr>
            <a:spLocks noGrp="1"/>
          </p:cNvSpPr>
          <p:nvPr>
            <p:ph type="subTitle" idx="1"/>
          </p:nvPr>
        </p:nvSpPr>
        <p:spPr/>
        <p:txBody>
          <a:bodyPr/>
          <a:lstStyle/>
          <a:p>
            <a:r>
              <a:rPr lang="en-US" dirty="0" smtClean="0"/>
              <a:t>Deer Valley High School</a:t>
            </a:r>
          </a:p>
          <a:p>
            <a:r>
              <a:rPr lang="en-US" dirty="0" smtClean="0"/>
              <a:t>2016-2017</a:t>
            </a:r>
            <a:endParaRPr lang="en-US" dirty="0"/>
          </a:p>
        </p:txBody>
      </p:sp>
      <p:sp>
        <p:nvSpPr>
          <p:cNvPr id="4" name="TextBox 3"/>
          <p:cNvSpPr txBox="1"/>
          <p:nvPr/>
        </p:nvSpPr>
        <p:spPr>
          <a:xfrm>
            <a:off x="1066800" y="5473005"/>
            <a:ext cx="6477000" cy="1384995"/>
          </a:xfrm>
          <a:prstGeom prst="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smtClean="0">
                <a:latin typeface="Berlin Sans FB Demi" panose="020E0802020502020306" pitchFamily="34" charset="0"/>
              </a:rPr>
              <a:t>“A Responsibility is an obligation one has to ensure that the RIGHTS of all are protected.”</a:t>
            </a:r>
            <a:endParaRPr lang="en-US" sz="2800" dirty="0">
              <a:latin typeface="Berlin Sans FB Demi" panose="020E0802020502020306" pitchFamily="34" charset="0"/>
            </a:endParaRPr>
          </a:p>
        </p:txBody>
      </p:sp>
    </p:spTree>
    <p:extLst>
      <p:ext uri="{BB962C8B-B14F-4D97-AF65-F5344CB8AC3E}">
        <p14:creationId xmlns:p14="http://schemas.microsoft.com/office/powerpoint/2010/main" val="2895661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iltmoretutoring.com/wp-content/uploads/2016/02/Social-Media-Online-Education-EdDirect-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972" y="1066800"/>
            <a:ext cx="405818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fs22.simplicdn.net/ice9/free_resources_article_thumb/Social-media-mistakes-real-impact-of-social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3286125"/>
            <a:ext cx="4762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304800" y="0"/>
            <a:ext cx="7620000" cy="1143000"/>
          </a:xfrm>
        </p:spPr>
        <p:style>
          <a:lnRef idx="2">
            <a:schemeClr val="accent1"/>
          </a:lnRef>
          <a:fillRef idx="1">
            <a:schemeClr val="lt1"/>
          </a:fillRef>
          <a:effectRef idx="0">
            <a:schemeClr val="accent1"/>
          </a:effectRef>
          <a:fontRef idx="minor">
            <a:schemeClr val="dk1"/>
          </a:fontRef>
        </p:style>
        <p:txBody>
          <a:bodyPr/>
          <a:lstStyle/>
          <a:p>
            <a:pPr algn="ctr"/>
            <a:r>
              <a:rPr lang="en-US" dirty="0" smtClean="0"/>
              <a:t>Social Media</a:t>
            </a:r>
            <a:endParaRPr lang="en-US" dirty="0"/>
          </a:p>
        </p:txBody>
      </p:sp>
      <p:sp>
        <p:nvSpPr>
          <p:cNvPr id="3" name="Content Placeholder 2"/>
          <p:cNvSpPr>
            <a:spLocks noGrp="1"/>
          </p:cNvSpPr>
          <p:nvPr>
            <p:ph sz="half" idx="1"/>
          </p:nvPr>
        </p:nvSpPr>
        <p:spPr>
          <a:xfrm>
            <a:off x="0" y="1219200"/>
            <a:ext cx="4419600" cy="56388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en-US" dirty="0" smtClean="0"/>
              <a:t>Many students use social media.  It is great for connecting to the people you care about.</a:t>
            </a:r>
          </a:p>
          <a:p>
            <a:r>
              <a:rPr lang="en-US" dirty="0" smtClean="0"/>
              <a:t>However, many students misuse it.  Be aware that:</a:t>
            </a:r>
          </a:p>
          <a:p>
            <a:pPr lvl="1"/>
            <a:r>
              <a:rPr lang="en-US" dirty="0" smtClean="0"/>
              <a:t>You can get around privacy walls. If it’s there, it’s accessible to anyone who really wants it.</a:t>
            </a:r>
          </a:p>
          <a:p>
            <a:pPr lvl="1"/>
            <a:r>
              <a:rPr lang="en-US" dirty="0" smtClean="0"/>
              <a:t>You can’t delete it.  It will always be available.</a:t>
            </a:r>
          </a:p>
          <a:p>
            <a:r>
              <a:rPr lang="en-US" dirty="0" smtClean="0"/>
              <a:t>Colleges AND employers are checking your digital footprint when you apply.</a:t>
            </a:r>
          </a:p>
          <a:p>
            <a:pPr lvl="1"/>
            <a:r>
              <a:rPr lang="en-US" dirty="0" smtClean="0"/>
              <a:t>Bullying, derogatory comments to specific races, religions or genders, drug and alcohol use, etc.</a:t>
            </a:r>
            <a:endParaRPr lang="en-US" dirty="0"/>
          </a:p>
        </p:txBody>
      </p:sp>
    </p:spTree>
    <p:extLst>
      <p:ext uri="{BB962C8B-B14F-4D97-AF65-F5344CB8AC3E}">
        <p14:creationId xmlns:p14="http://schemas.microsoft.com/office/powerpoint/2010/main" val="1333841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wwI-ZYsYfMKHYrrahF0Q7pEbhQay3QFR0Winrit70XuYFl9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332" y="3962400"/>
            <a:ext cx="1625668" cy="2895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0"/>
            <a:ext cx="7620000" cy="1143000"/>
          </a:xfr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a:lstStyle/>
          <a:p>
            <a:r>
              <a:rPr lang="en-US" dirty="0" smtClean="0"/>
              <a:t>Dress Code</a:t>
            </a:r>
            <a:endParaRPr lang="en-US" dirty="0"/>
          </a:p>
        </p:txBody>
      </p:sp>
      <p:sp>
        <p:nvSpPr>
          <p:cNvPr id="3" name="Content Placeholder 2"/>
          <p:cNvSpPr>
            <a:spLocks noGrp="1"/>
          </p:cNvSpPr>
          <p:nvPr>
            <p:ph sz="half" idx="1"/>
          </p:nvPr>
        </p:nvSpPr>
        <p:spPr>
          <a:xfrm>
            <a:off x="0" y="1143000"/>
            <a:ext cx="5029200" cy="5715000"/>
          </a:xfr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r>
              <a:rPr lang="en-US" dirty="0" smtClean="0"/>
              <a:t>Dress with </a:t>
            </a:r>
            <a:r>
              <a:rPr lang="en-US" b="1" dirty="0" smtClean="0"/>
              <a:t>Integrity</a:t>
            </a:r>
            <a:r>
              <a:rPr lang="en-US" dirty="0" smtClean="0"/>
              <a:t>, and remember this is a workplace, please.</a:t>
            </a:r>
          </a:p>
          <a:p>
            <a:pPr lvl="1"/>
            <a:r>
              <a:rPr lang="en-US" dirty="0" smtClean="0"/>
              <a:t>Imagine how awkward it is for staff to tell a student that:</a:t>
            </a:r>
          </a:p>
          <a:p>
            <a:pPr lvl="2"/>
            <a:r>
              <a:rPr lang="en-US" dirty="0" smtClean="0"/>
              <a:t>Your shirt is demeaning, and suggests that you are a terrible person.</a:t>
            </a:r>
          </a:p>
          <a:p>
            <a:pPr lvl="2"/>
            <a:r>
              <a:rPr lang="en-US" dirty="0" smtClean="0"/>
              <a:t>Your breasts are falling out of your shirt</a:t>
            </a:r>
          </a:p>
          <a:p>
            <a:pPr lvl="2"/>
            <a:r>
              <a:rPr lang="en-US" dirty="0" smtClean="0"/>
              <a:t>I can see your underwear</a:t>
            </a:r>
          </a:p>
          <a:p>
            <a:r>
              <a:rPr lang="en-US" dirty="0" smtClean="0"/>
              <a:t>Girls- Straps should be two fingers thick. Please cover buttocks.</a:t>
            </a:r>
          </a:p>
          <a:p>
            <a:r>
              <a:rPr lang="en-US" dirty="0" smtClean="0"/>
              <a:t>Boys- Pants should cover underwear. Refrain from wearing offensive shirts (drug/alcohol references, nudity, violence)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31" y="-11596"/>
            <a:ext cx="4136570" cy="397399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430" y="3962401"/>
            <a:ext cx="2536369" cy="2924284"/>
          </a:xfrm>
          <a:prstGeom prst="rect">
            <a:avLst/>
          </a:prstGeom>
        </p:spPr>
      </p:pic>
    </p:spTree>
    <p:extLst>
      <p:ext uri="{BB962C8B-B14F-4D97-AF65-F5344CB8AC3E}">
        <p14:creationId xmlns:p14="http://schemas.microsoft.com/office/powerpoint/2010/main" val="800743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atic1.squarespace.com/static/52f13ae1e4b08a02b16034fb/52f5679ce4b008f86b8a3c4f/530bc7afe4b0196f62193d41/1393280947822/Mia_Hamm.jpg?format=1750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510"/>
            <a:ext cx="2414551"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338" y="44355"/>
            <a:ext cx="7620000" cy="1143000"/>
          </a:xfrm>
        </p:spPr>
        <p:txBody>
          <a:bodyPr/>
          <a:lstStyle/>
          <a:p>
            <a:r>
              <a:rPr lang="en-US" dirty="0" smtClean="0"/>
              <a:t>No Pass = No Play</a:t>
            </a:r>
            <a:endParaRPr lang="en-US" dirty="0"/>
          </a:p>
        </p:txBody>
      </p:sp>
      <p:sp>
        <p:nvSpPr>
          <p:cNvPr id="5" name="Content Placeholder 4"/>
          <p:cNvSpPr>
            <a:spLocks noGrp="1"/>
          </p:cNvSpPr>
          <p:nvPr>
            <p:ph sz="half" idx="1"/>
          </p:nvPr>
        </p:nvSpPr>
        <p:spPr>
          <a:xfrm>
            <a:off x="0" y="914400"/>
            <a:ext cx="3962400" cy="5943600"/>
          </a:xfrm>
        </p:spPr>
        <p:txBody>
          <a:bodyPr>
            <a:normAutofit fontScale="92500" lnSpcReduction="20000"/>
          </a:bodyPr>
          <a:lstStyle/>
          <a:p>
            <a:r>
              <a:rPr lang="en-US" dirty="0" smtClean="0"/>
              <a:t>We expect AIR qualities, especially in our athletes. Be a leader, not a problem.</a:t>
            </a:r>
          </a:p>
          <a:p>
            <a:r>
              <a:rPr lang="en-US" dirty="0" smtClean="0"/>
              <a:t>If you participating in Athletics or Activities here on campus, you must keep your grades above 60% at the risk of being labeled “ineligible” for the week’s games or competitions.  </a:t>
            </a:r>
          </a:p>
          <a:p>
            <a:r>
              <a:rPr lang="en-US" dirty="0" smtClean="0"/>
              <a:t>This means you will not be able to play or perform until you are passing ALL classes.</a:t>
            </a:r>
          </a:p>
          <a:p>
            <a:r>
              <a:rPr lang="en-US" dirty="0" smtClean="0"/>
              <a:t>Win with HONOR!</a:t>
            </a:r>
            <a:endParaRPr lang="en-US" dirty="0"/>
          </a:p>
        </p:txBody>
      </p:sp>
      <p:pic>
        <p:nvPicPr>
          <p:cNvPr id="1026" name="Picture 2" descr="http://img.picturequotes.com/2/100/99388/i-was-a-nerd-academically-but-i-was-also-an-athlete-and-a-musician-i-never-wanted-to-be-shut-out-of-quote-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522" y="-93260"/>
            <a:ext cx="2905125" cy="3743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images.csmonitor.com/csm/2012/06/wilma.jpg?alias=standard_540x3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480568"/>
            <a:ext cx="2973506" cy="1982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cdn-media-2.lifehack.org/wp-content/files/2012/05/quote-Arnold-Schwarzenegger-strength-does-not-come-from-winning-your-4437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124200"/>
            <a:ext cx="5198951" cy="35657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images.complex.com/complex/image/upload/c_limit,fl_progressive,q_80,w_680/cgrve0jhnjxuxzsyptu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4952" y="2471737"/>
            <a:ext cx="1959048" cy="1304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http://cdn.motivationgrid.com/wp-content/uploads/2015/12/8374386253_c44642dab2_z.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1367" y="5457186"/>
            <a:ext cx="2242015" cy="1400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https://s-media-cache-ak0.pinimg.com/236x/9b/21/7c/9b217ce732066bd56b1e8097d538f48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7281" y="4968937"/>
            <a:ext cx="1283287" cy="1745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87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0" y="0"/>
            <a:ext cx="7620000" cy="1143000"/>
          </a:xfrm>
        </p:spPr>
        <p:txBody>
          <a:bodyPr/>
          <a:lstStyle/>
          <a:p>
            <a:r>
              <a:rPr lang="en-US" dirty="0" smtClean="0"/>
              <a:t>Other Specifics</a:t>
            </a:r>
            <a:endParaRPr lang="en-US" dirty="0"/>
          </a:p>
        </p:txBody>
      </p:sp>
      <p:sp>
        <p:nvSpPr>
          <p:cNvPr id="3" name="Content Placeholder 2"/>
          <p:cNvSpPr>
            <a:spLocks noGrp="1"/>
          </p:cNvSpPr>
          <p:nvPr>
            <p:ph idx="1"/>
          </p:nvPr>
        </p:nvSpPr>
        <p:spPr>
          <a:xfrm>
            <a:off x="0" y="914400"/>
            <a:ext cx="8458200" cy="5943600"/>
          </a:xfrm>
        </p:spPr>
        <p:txBody>
          <a:bodyPr>
            <a:normAutofit lnSpcReduction="10000"/>
          </a:bodyPr>
          <a:lstStyle/>
          <a:p>
            <a:r>
              <a:rPr lang="en-US" sz="2400" u="sng" dirty="0" smtClean="0"/>
              <a:t>You are not allowed to carry any medication on campus</a:t>
            </a:r>
          </a:p>
          <a:p>
            <a:pPr lvl="1"/>
            <a:r>
              <a:rPr lang="en-US" sz="2400" dirty="0" smtClean="0"/>
              <a:t>Medication must be brought in by guardians and left with the Nurse.  It is then available to you to take when needed.</a:t>
            </a:r>
          </a:p>
          <a:p>
            <a:r>
              <a:rPr lang="en-US" sz="2400" u="sng" dirty="0" smtClean="0"/>
              <a:t>Schedule Changes can only be made only to fulfill graduation requirements </a:t>
            </a:r>
            <a:r>
              <a:rPr lang="en-US" sz="2400" dirty="0" smtClean="0"/>
              <a:t>(ex. you already took the class, are replacing an elective, etc.) , not because you want a different teacher, classmates, or lunch.</a:t>
            </a:r>
          </a:p>
          <a:p>
            <a:pPr lvl="1"/>
            <a:r>
              <a:rPr lang="en-US" sz="2400" dirty="0" smtClean="0"/>
              <a:t>Graduation Requirements for AZ can be found in the Handbook. </a:t>
            </a:r>
          </a:p>
          <a:p>
            <a:r>
              <a:rPr lang="en-US" sz="2400" u="sng" dirty="0" smtClean="0"/>
              <a:t>Absences and </a:t>
            </a:r>
            <a:r>
              <a:rPr lang="en-US" sz="2400" u="sng" dirty="0" err="1" smtClean="0"/>
              <a:t>Tardies</a:t>
            </a:r>
            <a:r>
              <a:rPr lang="en-US" sz="2400" dirty="0" smtClean="0"/>
              <a:t>: </a:t>
            </a:r>
          </a:p>
          <a:p>
            <a:pPr lvl="1"/>
            <a:r>
              <a:rPr lang="en-US" sz="2400" dirty="0" smtClean="0"/>
              <a:t>If you are late to campus, you must have a parent or registered guardian sign you in at the front office.</a:t>
            </a:r>
          </a:p>
          <a:p>
            <a:pPr lvl="2"/>
            <a:r>
              <a:rPr lang="en-US" sz="2200" dirty="0" smtClean="0"/>
              <a:t>LIMIT 5 TIMES PER SEMESTER. THEN YOU ARE </a:t>
            </a:r>
            <a:r>
              <a:rPr lang="en-US" sz="2200" dirty="0" smtClean="0">
                <a:solidFill>
                  <a:srgbClr val="FF0000"/>
                </a:solidFill>
              </a:rPr>
              <a:t>TRUANT</a:t>
            </a:r>
          </a:p>
          <a:p>
            <a:pPr lvl="1"/>
            <a:r>
              <a:rPr lang="en-US" sz="2400" dirty="0" smtClean="0"/>
              <a:t>If you are late to your next class, you will report to the SWEEP </a:t>
            </a:r>
            <a:r>
              <a:rPr lang="en-US" sz="2400" dirty="0" smtClean="0">
                <a:solidFill>
                  <a:srgbClr val="FF0000"/>
                </a:solidFill>
              </a:rPr>
              <a:t>room (</a:t>
            </a:r>
            <a:r>
              <a:rPr lang="en-US" sz="2400" dirty="0" err="1" smtClean="0">
                <a:solidFill>
                  <a:srgbClr val="FF0000"/>
                </a:solidFill>
              </a:rPr>
              <a:t>rm</a:t>
            </a:r>
            <a:r>
              <a:rPr lang="en-US" sz="2400" dirty="0" smtClean="0">
                <a:solidFill>
                  <a:srgbClr val="FF0000"/>
                </a:solidFill>
              </a:rPr>
              <a:t> 624).</a:t>
            </a:r>
          </a:p>
          <a:p>
            <a:pPr lvl="1"/>
            <a:r>
              <a:rPr lang="en-US" sz="2400" dirty="0" smtClean="0"/>
              <a:t>Excessive absences may result in disciplinary consequences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7060"/>
            <a:ext cx="904875" cy="904875"/>
          </a:xfrm>
          <a:prstGeom prst="rect">
            <a:avLst/>
          </a:prstGeom>
        </p:spPr>
      </p:pic>
    </p:spTree>
    <p:extLst>
      <p:ext uri="{BB962C8B-B14F-4D97-AF65-F5344CB8AC3E}">
        <p14:creationId xmlns:p14="http://schemas.microsoft.com/office/powerpoint/2010/main" val="290256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fcdn.photographyreview.com/attachments/viewfinder/91209d1361579376-bullied-warning-profanities-0872-antibullyw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3789701"/>
            <a:ext cx="3833424" cy="3068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picturequotes.com/2/52/51886/stop-bullying-quo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855972"/>
            <a:ext cx="3133725" cy="3133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52400"/>
            <a:ext cx="8077200" cy="1143000"/>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t>To Report Bullying/Harassment</a:t>
            </a:r>
            <a:endParaRPr lang="en-US" dirty="0"/>
          </a:p>
        </p:txBody>
      </p:sp>
      <p:sp>
        <p:nvSpPr>
          <p:cNvPr id="3" name="Content Placeholder 2"/>
          <p:cNvSpPr>
            <a:spLocks noGrp="1"/>
          </p:cNvSpPr>
          <p:nvPr>
            <p:ph sz="half" idx="1"/>
          </p:nvPr>
        </p:nvSpPr>
        <p:spPr>
          <a:xfrm>
            <a:off x="152400" y="1519451"/>
            <a:ext cx="3657600" cy="4590288"/>
          </a:xfrm>
        </p:spPr>
        <p:style>
          <a:lnRef idx="3">
            <a:schemeClr val="lt1"/>
          </a:lnRef>
          <a:fillRef idx="1">
            <a:schemeClr val="dk1"/>
          </a:fillRef>
          <a:effectRef idx="1">
            <a:schemeClr val="dk1"/>
          </a:effectRef>
          <a:fontRef idx="minor">
            <a:schemeClr val="lt1"/>
          </a:fontRef>
        </p:style>
        <p:txBody>
          <a:bodyPr>
            <a:normAutofit lnSpcReduction="10000"/>
          </a:bodyPr>
          <a:lstStyle/>
          <a:p>
            <a:r>
              <a:rPr lang="en-US" dirty="0" smtClean="0"/>
              <a:t>Pick up an </a:t>
            </a:r>
            <a:r>
              <a:rPr lang="en-US" u="sng" dirty="0" smtClean="0"/>
              <a:t>Incident Form or Bullying Report Form </a:t>
            </a:r>
            <a:r>
              <a:rPr lang="en-US" dirty="0" smtClean="0"/>
              <a:t>in Ms. Roberts office, in the Administration building.</a:t>
            </a:r>
          </a:p>
          <a:p>
            <a:pPr lvl="1"/>
            <a:r>
              <a:rPr lang="en-US" dirty="0" smtClean="0"/>
              <a:t>Fill out and submit and it will be dealt with as soon as possible.</a:t>
            </a:r>
          </a:p>
          <a:p>
            <a:r>
              <a:rPr lang="en-US" dirty="0" smtClean="0"/>
              <a:t>Any staff member can help you.</a:t>
            </a:r>
            <a:endParaRPr lang="en-US" dirty="0"/>
          </a:p>
        </p:txBody>
      </p:sp>
      <p:pic>
        <p:nvPicPr>
          <p:cNvPr id="1028" name="Picture 4" descr="https://s-media-cache-ak0.pinimg.com/236x/14/6c/cf/146ccfa8f857f068f29e86694ee73fa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19200"/>
            <a:ext cx="28194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edia-cache-ak0.pinimg.com/236x/79/1f/78/791f7881ac3b03cba88ac5dca935b9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562996"/>
            <a:ext cx="2476500" cy="329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86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jarofquotes.com/img/quotes/04fc323845f447bcf979f8f1e9312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743" y="533400"/>
            <a:ext cx="4933950" cy="3743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Definition of Harassment</a:t>
            </a:r>
            <a:endParaRPr lang="en-US" dirty="0"/>
          </a:p>
        </p:txBody>
      </p:sp>
      <p:sp>
        <p:nvSpPr>
          <p:cNvPr id="3" name="Content Placeholder 2"/>
          <p:cNvSpPr>
            <a:spLocks noGrp="1"/>
          </p:cNvSpPr>
          <p:nvPr>
            <p:ph sz="half" idx="1"/>
          </p:nvPr>
        </p:nvSpPr>
        <p:spPr>
          <a:xfrm>
            <a:off x="31845" y="1524000"/>
            <a:ext cx="4800600" cy="5093208"/>
          </a:xfrm>
          <a:solidFill>
            <a:schemeClr val="tx2">
              <a:lumMod val="50000"/>
            </a:schemeClr>
          </a:solidFill>
        </p:spPr>
        <p:style>
          <a:lnRef idx="3">
            <a:schemeClr val="lt1"/>
          </a:lnRef>
          <a:fillRef idx="1">
            <a:schemeClr val="accent1"/>
          </a:fillRef>
          <a:effectRef idx="1">
            <a:schemeClr val="accent1"/>
          </a:effectRef>
          <a:fontRef idx="minor">
            <a:schemeClr val="lt1"/>
          </a:fontRef>
        </p:style>
        <p:txBody>
          <a:bodyPr>
            <a:normAutofit lnSpcReduction="10000"/>
          </a:bodyPr>
          <a:lstStyle/>
          <a:p>
            <a:r>
              <a:rPr lang="en-US" dirty="0" smtClean="0"/>
              <a:t>The act of systematic and/or continued unwelcome or annoying actions of one party or group, including threats and demands. </a:t>
            </a:r>
          </a:p>
          <a:p>
            <a:r>
              <a:rPr lang="en-US" dirty="0" smtClean="0"/>
              <a:t>The purposes may vary, including racial prejudice, personal cruelty, an attempt to force someone to behave in a certain way (quit a club, team, or class) or grant sexual favors.</a:t>
            </a:r>
            <a:endParaRPr lang="en-US" dirty="0"/>
          </a:p>
        </p:txBody>
      </p:sp>
      <p:sp>
        <p:nvSpPr>
          <p:cNvPr id="5" name="TextBox 4"/>
          <p:cNvSpPr txBox="1"/>
          <p:nvPr/>
        </p:nvSpPr>
        <p:spPr>
          <a:xfrm>
            <a:off x="4889225" y="3352800"/>
            <a:ext cx="4228983" cy="34163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smtClean="0">
                <a:latin typeface="Berlin Sans FB Demi" panose="020E0802020502020306" pitchFamily="34" charset="0"/>
              </a:rPr>
              <a:t>If it is UNWANTED, it is HARASSMENT</a:t>
            </a:r>
          </a:p>
          <a:p>
            <a:pPr algn="ctr"/>
            <a:endParaRPr lang="en-US" sz="2400" dirty="0" smtClean="0">
              <a:latin typeface="Berlin Sans FB Demi" panose="020E0802020502020306" pitchFamily="34" charset="0"/>
            </a:endParaRPr>
          </a:p>
          <a:p>
            <a:pPr algn="ctr"/>
            <a:endParaRPr lang="en-US" sz="2400" dirty="0">
              <a:latin typeface="Berlin Sans FB Demi" panose="020E0802020502020306" pitchFamily="34" charset="0"/>
            </a:endParaRPr>
          </a:p>
          <a:p>
            <a:pPr algn="ctr"/>
            <a:endParaRPr lang="en-US" sz="2400" dirty="0">
              <a:latin typeface="Berlin Sans FB Demi" panose="020E0802020502020306" pitchFamily="34" charset="0"/>
            </a:endParaRPr>
          </a:p>
          <a:p>
            <a:pPr algn="ctr"/>
            <a:r>
              <a:rPr lang="en-US" sz="2400" dirty="0" smtClean="0">
                <a:latin typeface="Berlin Sans FB Demi" panose="020E0802020502020306" pitchFamily="34" charset="0"/>
              </a:rPr>
              <a:t>If they tell you to stop or leave him or her alone, and you do not, it is HARASSMENT.</a:t>
            </a:r>
            <a:endParaRPr lang="en-US" sz="2400" dirty="0">
              <a:latin typeface="Berlin Sans FB Demi" panose="020E0802020502020306" pitchFamily="34" charset="0"/>
            </a:endParaRPr>
          </a:p>
        </p:txBody>
      </p:sp>
    </p:spTree>
    <p:extLst>
      <p:ext uri="{BB962C8B-B14F-4D97-AF65-F5344CB8AC3E}">
        <p14:creationId xmlns:p14="http://schemas.microsoft.com/office/powerpoint/2010/main" val="312509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36" y="0"/>
            <a:ext cx="4333164" cy="914400"/>
          </a:xfrm>
        </p:spPr>
        <p:style>
          <a:lnRef idx="3">
            <a:schemeClr val="lt1"/>
          </a:lnRef>
          <a:fillRef idx="1">
            <a:schemeClr val="dk1"/>
          </a:fillRef>
          <a:effectRef idx="1">
            <a:schemeClr val="dk1"/>
          </a:effectRef>
          <a:fontRef idx="minor">
            <a:schemeClr val="lt1"/>
          </a:fontRef>
        </p:style>
        <p:txBody>
          <a:bodyPr/>
          <a:lstStyle/>
          <a:p>
            <a:r>
              <a:rPr lang="en-US" dirty="0" smtClean="0"/>
              <a:t>Bullying Defined</a:t>
            </a:r>
            <a:endParaRPr lang="en-US" dirty="0"/>
          </a:p>
        </p:txBody>
      </p:sp>
      <p:sp>
        <p:nvSpPr>
          <p:cNvPr id="4" name="Content Placeholder 3"/>
          <p:cNvSpPr>
            <a:spLocks noGrp="1"/>
          </p:cNvSpPr>
          <p:nvPr>
            <p:ph idx="1"/>
          </p:nvPr>
        </p:nvSpPr>
        <p:spPr>
          <a:xfrm>
            <a:off x="4550" y="762000"/>
            <a:ext cx="9166746" cy="1524000"/>
          </a:xfrm>
        </p:spPr>
        <p:style>
          <a:lnRef idx="3">
            <a:schemeClr val="lt1"/>
          </a:lnRef>
          <a:fillRef idx="1">
            <a:schemeClr val="dk1"/>
          </a:fillRef>
          <a:effectRef idx="1">
            <a:schemeClr val="dk1"/>
          </a:effectRef>
          <a:fontRef idx="minor">
            <a:schemeClr val="lt1"/>
          </a:fontRef>
        </p:style>
        <p:txBody>
          <a:bodyPr/>
          <a:lstStyle/>
          <a:p>
            <a:r>
              <a:rPr lang="en-US" dirty="0" smtClean="0"/>
              <a:t>Bullying is unwanted, aggressive behavior  that involves a real or perceived imbalance of power. The behavior is repeated, or has the potential to be repeated, over time.  Both  kids who bully and are bulled may have serious, lasting problems.</a:t>
            </a:r>
            <a:endParaRPr lang="en-US" dirty="0"/>
          </a:p>
        </p:txBody>
      </p:sp>
      <p:sp>
        <p:nvSpPr>
          <p:cNvPr id="5" name="TextBox 4"/>
          <p:cNvSpPr txBox="1"/>
          <p:nvPr/>
        </p:nvSpPr>
        <p:spPr>
          <a:xfrm>
            <a:off x="6324600" y="2793088"/>
            <a:ext cx="2819400" cy="3108543"/>
          </a:xfrm>
          <a:prstGeom prst="rect">
            <a:avLst/>
          </a:prstGeom>
        </p:spPr>
        <p:style>
          <a:lnRef idx="3">
            <a:schemeClr val="lt1"/>
          </a:lnRef>
          <a:fillRef idx="1">
            <a:schemeClr val="dk1"/>
          </a:fillRef>
          <a:effectRef idx="1">
            <a:schemeClr val="dk1"/>
          </a:effectRef>
          <a:fontRef idx="minor">
            <a:schemeClr val="lt1"/>
          </a:fontRef>
        </p:style>
        <p:txBody>
          <a:bodyPr wrap="square" rtlCol="0" anchor="ctr">
            <a:spAutoFit/>
          </a:bodyPr>
          <a:lstStyle/>
          <a:p>
            <a:pPr algn="ctr"/>
            <a:r>
              <a:rPr lang="en-US" sz="2800" dirty="0" smtClean="0"/>
              <a:t>Cyberbullying IS bullying!  And it is easier to prosecute because it is easily traceable!</a:t>
            </a:r>
          </a:p>
          <a:p>
            <a:pPr algn="ct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 y="2147828"/>
            <a:ext cx="6306397" cy="4710172"/>
          </a:xfrm>
          <a:prstGeom prst="rect">
            <a:avLst/>
          </a:prstGeom>
        </p:spPr>
      </p:pic>
    </p:spTree>
    <p:extLst>
      <p:ext uri="{BB962C8B-B14F-4D97-AF65-F5344CB8AC3E}">
        <p14:creationId xmlns:p14="http://schemas.microsoft.com/office/powerpoint/2010/main" val="257504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style>
          <a:lnRef idx="2">
            <a:schemeClr val="accent1"/>
          </a:lnRef>
          <a:fillRef idx="1">
            <a:schemeClr val="lt1"/>
          </a:fillRef>
          <a:effectRef idx="0">
            <a:schemeClr val="accent1"/>
          </a:effectRef>
          <a:fontRef idx="minor">
            <a:schemeClr val="dk1"/>
          </a:fontRef>
        </p:style>
        <p:txBody>
          <a:bodyPr/>
          <a:lstStyle/>
          <a:p>
            <a:pPr algn="ctr"/>
            <a:r>
              <a:rPr lang="en-US" sz="5400" dirty="0" smtClean="0"/>
              <a:t>Bullying</a:t>
            </a:r>
            <a:endParaRPr lang="en-US" sz="5400" dirty="0"/>
          </a:p>
        </p:txBody>
      </p:sp>
      <p:sp>
        <p:nvSpPr>
          <p:cNvPr id="3" name="Content Placeholder 2"/>
          <p:cNvSpPr>
            <a:spLocks noGrp="1"/>
          </p:cNvSpPr>
          <p:nvPr>
            <p:ph idx="1"/>
          </p:nvPr>
        </p:nvSpPr>
        <p:spPr>
          <a:xfrm>
            <a:off x="0" y="1143000"/>
            <a:ext cx="6400800" cy="5715000"/>
          </a:xfr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a:lstStyle/>
          <a:p>
            <a:r>
              <a:rPr lang="en-US" dirty="0" smtClean="0">
                <a:latin typeface="Arial" panose="020B0604020202020204" pitchFamily="34" charset="0"/>
                <a:cs typeface="Arial" panose="020B0604020202020204" pitchFamily="34" charset="0"/>
              </a:rPr>
              <a:t>Bullying of a student or a group of students can be manifested through written, verbal, physical, or emotional means and may occur in a variety of forms including, but not limited to:</a:t>
            </a:r>
          </a:p>
          <a:p>
            <a:pPr lvl="1"/>
            <a:r>
              <a:rPr lang="en-US" dirty="0" smtClean="0">
                <a:latin typeface="Arial" panose="020B0604020202020204" pitchFamily="34" charset="0"/>
                <a:cs typeface="Arial" panose="020B0604020202020204" pitchFamily="34" charset="0"/>
              </a:rPr>
              <a:t>Verbal, written/printed or graphic exposure to derogatory comments, extortion, exploitation, name calling or rumor spreading, either directly, through another person or group, or through cyberbullying</a:t>
            </a:r>
          </a:p>
          <a:p>
            <a:pPr lvl="1"/>
            <a:r>
              <a:rPr lang="en-US" dirty="0" smtClean="0">
                <a:latin typeface="Arial" panose="020B0604020202020204" pitchFamily="34" charset="0"/>
                <a:cs typeface="Arial" panose="020B0604020202020204" pitchFamily="34" charset="0"/>
              </a:rPr>
              <a:t>Exposure to social exclusion or ostracism</a:t>
            </a:r>
          </a:p>
          <a:p>
            <a:pPr lvl="2"/>
            <a:r>
              <a:rPr lang="en-US" dirty="0" smtClean="0">
                <a:latin typeface="Arial" panose="020B0604020202020204" pitchFamily="34" charset="0"/>
                <a:cs typeface="Arial" panose="020B0604020202020204" pitchFamily="34" charset="0"/>
              </a:rPr>
              <a:t>Leaving someone out of the group, or kicking him/her “out”</a:t>
            </a:r>
          </a:p>
          <a:p>
            <a:pPr lvl="1"/>
            <a:r>
              <a:rPr lang="en-US" dirty="0" smtClean="0">
                <a:latin typeface="Arial" panose="020B0604020202020204" pitchFamily="34" charset="0"/>
                <a:cs typeface="Arial" panose="020B0604020202020204" pitchFamily="34" charset="0"/>
              </a:rPr>
              <a:t>Physical contact including but not limited to pushing, hitting, kicking, shoving, or spitting, and</a:t>
            </a:r>
          </a:p>
          <a:p>
            <a:pPr lvl="1"/>
            <a:r>
              <a:rPr lang="en-US" dirty="0" smtClean="0">
                <a:latin typeface="Arial" panose="020B0604020202020204" pitchFamily="34" charset="0"/>
                <a:cs typeface="Arial" panose="020B0604020202020204" pitchFamily="34" charset="0"/>
              </a:rPr>
              <a:t>Damage to or theft of personal property</a:t>
            </a:r>
          </a:p>
        </p:txBody>
      </p:sp>
      <p:sp>
        <p:nvSpPr>
          <p:cNvPr id="4" name="TextBox 3"/>
          <p:cNvSpPr txBox="1"/>
          <p:nvPr/>
        </p:nvSpPr>
        <p:spPr>
          <a:xfrm>
            <a:off x="6324600" y="917912"/>
            <a:ext cx="2819400" cy="59400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The student should…</a:t>
            </a:r>
          </a:p>
          <a:p>
            <a:pPr marL="285750" indent="-285750">
              <a:buFont typeface="Wingdings" panose="05000000000000000000" pitchFamily="2" charset="2"/>
              <a:buChar char="ü"/>
            </a:pPr>
            <a:r>
              <a:rPr lang="en-US" sz="2000" dirty="0" smtClean="0"/>
              <a:t>Tell what happened in response to the event</a:t>
            </a:r>
          </a:p>
          <a:p>
            <a:pPr marL="285750" indent="-285750">
              <a:buFont typeface="Wingdings" panose="05000000000000000000" pitchFamily="2" charset="2"/>
              <a:buChar char="ü"/>
            </a:pPr>
            <a:r>
              <a:rPr lang="en-US" sz="2000" dirty="0" smtClean="0"/>
              <a:t>Tell who bullied and who witnessed the bullying</a:t>
            </a:r>
          </a:p>
          <a:p>
            <a:pPr marL="285750" indent="-285750">
              <a:buFont typeface="Wingdings" panose="05000000000000000000" pitchFamily="2" charset="2"/>
              <a:buChar char="ü"/>
            </a:pPr>
            <a:r>
              <a:rPr lang="en-US" sz="2000" dirty="0" smtClean="0"/>
              <a:t>Tell where the incident happened and how it happened</a:t>
            </a:r>
          </a:p>
          <a:p>
            <a:pPr marL="285750" indent="-285750">
              <a:buFont typeface="Wingdings" panose="05000000000000000000" pitchFamily="2" charset="2"/>
              <a:buChar char="ü"/>
            </a:pPr>
            <a:r>
              <a:rPr lang="en-US" sz="2000" dirty="0" smtClean="0"/>
              <a:t>Write down everything that occurred</a:t>
            </a:r>
          </a:p>
          <a:p>
            <a:pPr marL="285750" indent="-285750">
              <a:buFont typeface="Wingdings" panose="05000000000000000000" pitchFamily="2" charset="2"/>
              <a:buChar char="ü"/>
            </a:pPr>
            <a:r>
              <a:rPr lang="en-US" sz="2000" dirty="0" smtClean="0"/>
              <a:t>Get help from a person  in authority, such as a teacher or counselor</a:t>
            </a:r>
          </a:p>
          <a:p>
            <a:pPr marL="285750" indent="-285750">
              <a:buFont typeface="Wingdings" panose="05000000000000000000" pitchFamily="2" charset="2"/>
              <a:buChar char="ü"/>
            </a:pPr>
            <a:r>
              <a:rPr lang="en-US" sz="2000" dirty="0" smtClean="0"/>
              <a:t>See the school nurse if the bullying  or threat is physical in nature</a:t>
            </a:r>
            <a:endParaRPr lang="en-US" sz="2000" dirty="0"/>
          </a:p>
        </p:txBody>
      </p:sp>
    </p:spTree>
    <p:extLst>
      <p:ext uri="{BB962C8B-B14F-4D97-AF65-F5344CB8AC3E}">
        <p14:creationId xmlns:p14="http://schemas.microsoft.com/office/powerpoint/2010/main" val="38903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005" y="2684059"/>
            <a:ext cx="2929053" cy="27522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0" y="0"/>
            <a:ext cx="3463742" cy="31129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577" y="-1"/>
            <a:ext cx="4535583" cy="31129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960"/>
            <a:ext cx="3309142" cy="298664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4924" y="3962400"/>
            <a:ext cx="3081557" cy="2895600"/>
          </a:xfrm>
          <a:prstGeom prst="rect">
            <a:avLst/>
          </a:prstGeom>
        </p:spPr>
      </p:pic>
      <p:pic>
        <p:nvPicPr>
          <p:cNvPr id="6147" name="Picture 3" descr="C:\Users\sjvecera\AppData\Local\Microsoft\Windows\Temporary Internet Files\Content.IE5\S7JCAEQZ\bullying-stop-sig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5703" y="152400"/>
            <a:ext cx="1452412" cy="14524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jvecera\AppData\Local\Microsoft\Windows\Temporary Internet Files\Content.IE5\LLI01IUX\bully_busters_by_puckleberry26-d50eqrf[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8005" y="5029200"/>
            <a:ext cx="2783380" cy="175352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jvecera\AppData\Local\Microsoft\Windows\Temporary Internet Files\Content.IE5\S7JCAEQZ\no-bully-zon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3660" y="2684059"/>
            <a:ext cx="1742991" cy="1538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34118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Discipline/Consequences</a:t>
            </a:r>
            <a:endParaRPr lang="en-US" dirty="0"/>
          </a:p>
        </p:txBody>
      </p:sp>
      <p:sp>
        <p:nvSpPr>
          <p:cNvPr id="3" name="Content Placeholder 2"/>
          <p:cNvSpPr>
            <a:spLocks noGrp="1"/>
          </p:cNvSpPr>
          <p:nvPr>
            <p:ph sz="half" idx="1"/>
          </p:nvPr>
        </p:nvSpPr>
        <p:spPr>
          <a:xfrm>
            <a:off x="228600" y="1524000"/>
            <a:ext cx="4343400" cy="5334000"/>
          </a:xfrm>
        </p:spPr>
        <p:txBody>
          <a:bodyPr>
            <a:normAutofit fontScale="92500" lnSpcReduction="20000"/>
          </a:bodyPr>
          <a:lstStyle/>
          <a:p>
            <a:r>
              <a:rPr lang="en-US" dirty="0" smtClean="0"/>
              <a:t>There is an important matrix inside of the Students Rights and Responsibilities Guide that we must look at.</a:t>
            </a:r>
          </a:p>
          <a:p>
            <a:pPr lvl="1"/>
            <a:r>
              <a:rPr lang="en-US" dirty="0" smtClean="0"/>
              <a:t>Page 52</a:t>
            </a:r>
          </a:p>
          <a:p>
            <a:pPr lvl="1"/>
            <a:r>
              <a:rPr lang="en-US" dirty="0" smtClean="0"/>
              <a:t>For each violation of school rules, there is a specific consequence.</a:t>
            </a:r>
          </a:p>
          <a:p>
            <a:r>
              <a:rPr lang="en-US" dirty="0" smtClean="0"/>
              <a:t>Serious consequences can occur </a:t>
            </a:r>
            <a:r>
              <a:rPr lang="en-US" u="sng" dirty="0" smtClean="0"/>
              <a:t>immediately </a:t>
            </a:r>
            <a:r>
              <a:rPr lang="en-US" dirty="0" smtClean="0"/>
              <a:t>depending on the violation, and include:</a:t>
            </a:r>
          </a:p>
          <a:p>
            <a:pPr lvl="1"/>
            <a:r>
              <a:rPr lang="en-US" dirty="0" smtClean="0"/>
              <a:t>Suspension on or off campus</a:t>
            </a:r>
          </a:p>
          <a:p>
            <a:pPr lvl="1"/>
            <a:r>
              <a:rPr lang="en-US" dirty="0" smtClean="0"/>
              <a:t>Expulsion from our school</a:t>
            </a:r>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295400"/>
            <a:ext cx="4610668" cy="4610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6979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1" y="1929326"/>
            <a:ext cx="6248400" cy="4459469"/>
          </a:xfrm>
        </p:spPr>
      </p:pic>
      <p:sp>
        <p:nvSpPr>
          <p:cNvPr id="3" name="Title 2"/>
          <p:cNvSpPr>
            <a:spLocks noGrp="1"/>
          </p:cNvSpPr>
          <p:nvPr>
            <p:ph type="title"/>
          </p:nvPr>
        </p:nvSpPr>
        <p:spPr>
          <a:xfrm>
            <a:off x="457200" y="152400"/>
            <a:ext cx="8229600" cy="1524000"/>
          </a:xfrm>
        </p:spPr>
        <p:txBody>
          <a:bodyPr>
            <a:normAutofit/>
          </a:bodyPr>
          <a:lstStyle/>
          <a:p>
            <a:pPr algn="ctr"/>
            <a:r>
              <a:rPr lang="en-US" dirty="0" smtClean="0"/>
              <a:t>Student Rights and Responsibilities Handbook</a:t>
            </a:r>
            <a:endParaRPr lang="en-US" dirty="0"/>
          </a:p>
        </p:txBody>
      </p:sp>
      <p:sp>
        <p:nvSpPr>
          <p:cNvPr id="5" name="TextBox 4"/>
          <p:cNvSpPr txBox="1"/>
          <p:nvPr/>
        </p:nvSpPr>
        <p:spPr>
          <a:xfrm>
            <a:off x="7620000" y="3733800"/>
            <a:ext cx="1295400" cy="923330"/>
          </a:xfrm>
          <a:prstGeom prst="rect">
            <a:avLst/>
          </a:prstGeom>
          <a:noFill/>
        </p:spPr>
        <p:txBody>
          <a:bodyPr wrap="square" rtlCol="0">
            <a:spAutoFit/>
          </a:bodyPr>
          <a:lstStyle/>
          <a:p>
            <a:r>
              <a:rPr lang="en-US" dirty="0" smtClean="0">
                <a:solidFill>
                  <a:srgbClr val="000000"/>
                </a:solidFill>
              </a:rPr>
              <a:t>On-line link to SRR Handbook</a:t>
            </a:r>
            <a:endParaRPr lang="en-US" dirty="0">
              <a:solidFill>
                <a:srgbClr val="000000"/>
              </a:solidFill>
            </a:endParaRPr>
          </a:p>
        </p:txBody>
      </p:sp>
      <p:sp>
        <p:nvSpPr>
          <p:cNvPr id="6" name="Left Arrow 5"/>
          <p:cNvSpPr/>
          <p:nvPr/>
        </p:nvSpPr>
        <p:spPr>
          <a:xfrm>
            <a:off x="4953000" y="3962400"/>
            <a:ext cx="2590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7543800" y="1828800"/>
            <a:ext cx="1371600" cy="923330"/>
          </a:xfrm>
          <a:prstGeom prst="rect">
            <a:avLst/>
          </a:prstGeom>
          <a:noFill/>
        </p:spPr>
        <p:txBody>
          <a:bodyPr wrap="square" rtlCol="0">
            <a:spAutoFit/>
          </a:bodyPr>
          <a:lstStyle/>
          <a:p>
            <a:r>
              <a:rPr lang="en-US" dirty="0" smtClean="0">
                <a:solidFill>
                  <a:srgbClr val="000000"/>
                </a:solidFill>
              </a:rPr>
              <a:t>Where to find both handbooks</a:t>
            </a:r>
            <a:endParaRPr lang="en-US" dirty="0">
              <a:solidFill>
                <a:srgbClr val="000000"/>
              </a:solidFill>
            </a:endParaRPr>
          </a:p>
        </p:txBody>
      </p:sp>
    </p:spTree>
    <p:extLst>
      <p:ext uri="{BB962C8B-B14F-4D97-AF65-F5344CB8AC3E}">
        <p14:creationId xmlns:p14="http://schemas.microsoft.com/office/powerpoint/2010/main" val="148128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Other Topics in the Handbook To Cover</a:t>
            </a:r>
            <a:endParaRPr lang="en-US" dirty="0"/>
          </a:p>
        </p:txBody>
      </p:sp>
      <p:sp>
        <p:nvSpPr>
          <p:cNvPr id="2" name="Content Placeholder 1"/>
          <p:cNvSpPr>
            <a:spLocks noGrp="1"/>
          </p:cNvSpPr>
          <p:nvPr>
            <p:ph sz="half" idx="1"/>
          </p:nvPr>
        </p:nvSpPr>
        <p:spPr>
          <a:xfrm>
            <a:off x="152400" y="1536192"/>
            <a:ext cx="3962400" cy="5169408"/>
          </a:xfrm>
        </p:spPr>
        <p:txBody>
          <a:bodyPr>
            <a:normAutofit fontScale="85000" lnSpcReduction="20000"/>
          </a:bodyPr>
          <a:lstStyle/>
          <a:p>
            <a:pPr>
              <a:buNone/>
            </a:pPr>
            <a:r>
              <a:rPr lang="en-US" dirty="0" smtClean="0"/>
              <a:t> 4 Grades, make up work</a:t>
            </a:r>
          </a:p>
          <a:p>
            <a:pPr>
              <a:buNone/>
            </a:pPr>
            <a:r>
              <a:rPr lang="en-US" dirty="0" smtClean="0"/>
              <a:t> 6 Schedule changes</a:t>
            </a:r>
          </a:p>
          <a:p>
            <a:pPr>
              <a:buNone/>
            </a:pPr>
            <a:r>
              <a:rPr lang="en-US" dirty="0" smtClean="0"/>
              <a:t> 6 Graduation requirements</a:t>
            </a:r>
          </a:p>
          <a:p>
            <a:pPr>
              <a:buNone/>
            </a:pPr>
            <a:r>
              <a:rPr lang="en-US" dirty="0" smtClean="0"/>
              <a:t> 8 Athletic eligibility</a:t>
            </a:r>
          </a:p>
          <a:p>
            <a:pPr>
              <a:buNone/>
            </a:pPr>
            <a:r>
              <a:rPr lang="en-US" dirty="0" smtClean="0"/>
              <a:t>11 Athlete attendance on game days</a:t>
            </a:r>
          </a:p>
          <a:p>
            <a:pPr>
              <a:buNone/>
            </a:pPr>
            <a:r>
              <a:rPr lang="en-US" dirty="0" smtClean="0"/>
              <a:t>12 Student attendance</a:t>
            </a:r>
          </a:p>
          <a:p>
            <a:pPr>
              <a:buNone/>
            </a:pPr>
            <a:r>
              <a:rPr lang="en-US" dirty="0" smtClean="0"/>
              <a:t>13 Sweep and disciplinary action</a:t>
            </a:r>
          </a:p>
          <a:p>
            <a:pPr>
              <a:buNone/>
            </a:pPr>
            <a:r>
              <a:rPr lang="en-US" dirty="0" smtClean="0"/>
              <a:t>13 Parental tardy excuse</a:t>
            </a:r>
          </a:p>
          <a:p>
            <a:pPr>
              <a:buNone/>
            </a:pPr>
            <a:r>
              <a:rPr lang="en-US" dirty="0" smtClean="0"/>
              <a:t>14 Student check out</a:t>
            </a:r>
          </a:p>
          <a:p>
            <a:pPr>
              <a:buNone/>
            </a:pPr>
            <a:r>
              <a:rPr lang="en-US" dirty="0"/>
              <a:t>14 Bicycles, skateboards</a:t>
            </a:r>
          </a:p>
          <a:p>
            <a:pPr>
              <a:buNone/>
            </a:pPr>
            <a:r>
              <a:rPr lang="en-US" dirty="0"/>
              <a:t>15 Cafeteria</a:t>
            </a:r>
          </a:p>
          <a:p>
            <a:pPr>
              <a:buNone/>
            </a:pPr>
            <a:endParaRPr lang="en-US" dirty="0" smtClean="0"/>
          </a:p>
          <a:p>
            <a:pPr>
              <a:buNone/>
            </a:pPr>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en-US" dirty="0"/>
              <a:t>15 Closed campus</a:t>
            </a:r>
          </a:p>
          <a:p>
            <a:pPr>
              <a:buNone/>
            </a:pPr>
            <a:r>
              <a:rPr lang="en-US" dirty="0"/>
              <a:t>19 Student ID cards</a:t>
            </a:r>
          </a:p>
          <a:p>
            <a:pPr>
              <a:buNone/>
            </a:pPr>
            <a:r>
              <a:rPr lang="en-US" dirty="0"/>
              <a:t>19 Student parking</a:t>
            </a:r>
          </a:p>
          <a:p>
            <a:pPr>
              <a:buNone/>
            </a:pPr>
            <a:r>
              <a:rPr lang="en-US" dirty="0"/>
              <a:t>21 Medicine on </a:t>
            </a:r>
            <a:r>
              <a:rPr lang="en-US" dirty="0" smtClean="0"/>
              <a:t>campus</a:t>
            </a:r>
          </a:p>
          <a:p>
            <a:pPr>
              <a:buNone/>
            </a:pPr>
            <a:r>
              <a:rPr lang="en-US" dirty="0" smtClean="0"/>
              <a:t>22 </a:t>
            </a:r>
            <a:r>
              <a:rPr lang="en-US" dirty="0"/>
              <a:t>How to see the nurse</a:t>
            </a:r>
          </a:p>
          <a:p>
            <a:pPr>
              <a:buNone/>
            </a:pPr>
            <a:r>
              <a:rPr lang="en-US" dirty="0"/>
              <a:t>24 A.I.R.</a:t>
            </a:r>
          </a:p>
          <a:p>
            <a:pPr>
              <a:buNone/>
            </a:pPr>
            <a:r>
              <a:rPr lang="en-US" dirty="0"/>
              <a:t>25 Electronic devices</a:t>
            </a:r>
          </a:p>
          <a:p>
            <a:pPr>
              <a:buNone/>
            </a:pPr>
            <a:r>
              <a:rPr lang="en-US" dirty="0"/>
              <a:t>27 Bus discipline</a:t>
            </a:r>
          </a:p>
          <a:p>
            <a:pPr>
              <a:buNone/>
            </a:pPr>
            <a:r>
              <a:rPr lang="en-US" dirty="0"/>
              <a:t>22 How to see the nurse</a:t>
            </a:r>
          </a:p>
          <a:p>
            <a:pPr>
              <a:buNone/>
            </a:pPr>
            <a:r>
              <a:rPr lang="en-US" dirty="0"/>
              <a:t>24 A.I.R.</a:t>
            </a:r>
          </a:p>
          <a:p>
            <a:pPr>
              <a:buNone/>
            </a:pPr>
            <a:r>
              <a:rPr lang="en-US" dirty="0"/>
              <a:t>25 Electronic devices</a:t>
            </a:r>
          </a:p>
          <a:p>
            <a:pPr>
              <a:buNone/>
            </a:pPr>
            <a:r>
              <a:rPr lang="en-US" dirty="0"/>
              <a:t>27 Bus discipline</a:t>
            </a:r>
          </a:p>
          <a:p>
            <a:pPr marL="114300" indent="0">
              <a:buNone/>
            </a:pPr>
            <a:endParaRPr lang="en-US" dirty="0"/>
          </a:p>
        </p:txBody>
      </p:sp>
    </p:spTree>
    <p:extLst>
      <p:ext uri="{BB962C8B-B14F-4D97-AF65-F5344CB8AC3E}">
        <p14:creationId xmlns:p14="http://schemas.microsoft.com/office/powerpoint/2010/main" val="1739130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
            <a:ext cx="7620000" cy="1143000"/>
          </a:xfrm>
        </p:spPr>
        <p:txBody>
          <a:bodyPr/>
          <a:lstStyle/>
          <a:p>
            <a:r>
              <a:rPr lang="en-US" dirty="0" smtClean="0"/>
              <a:t>AIR Cards</a:t>
            </a:r>
            <a:endParaRPr lang="en-US" dirty="0"/>
          </a:p>
        </p:txBody>
      </p:sp>
      <p:sp>
        <p:nvSpPr>
          <p:cNvPr id="4" name="Content Placeholder 3"/>
          <p:cNvSpPr>
            <a:spLocks noGrp="1"/>
          </p:cNvSpPr>
          <p:nvPr>
            <p:ph sz="half" idx="2"/>
          </p:nvPr>
        </p:nvSpPr>
        <p:spPr>
          <a:xfrm>
            <a:off x="3962400" y="0"/>
            <a:ext cx="4953000" cy="6858000"/>
          </a:xfr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a:normAutofit/>
          </a:bodyPr>
          <a:lstStyle/>
          <a:p>
            <a:r>
              <a:rPr lang="en-US" dirty="0" smtClean="0"/>
              <a:t>When staff see you being awesome, we want to reward you!</a:t>
            </a:r>
          </a:p>
          <a:p>
            <a:r>
              <a:rPr lang="en-US" dirty="0" smtClean="0"/>
              <a:t>If you receive an AIR card, drop it off in the Media Center desk. There is a special bowl for them.</a:t>
            </a:r>
          </a:p>
          <a:p>
            <a:r>
              <a:rPr lang="en-US" dirty="0" smtClean="0"/>
              <a:t>On Wednesdays we will have drawings for prizes, such as…</a:t>
            </a:r>
          </a:p>
          <a:p>
            <a:pPr lvl="1"/>
            <a:r>
              <a:rPr lang="en-US" dirty="0" smtClean="0"/>
              <a:t>Front-of-the-lunch-line pass</a:t>
            </a:r>
          </a:p>
          <a:p>
            <a:pPr lvl="1"/>
            <a:r>
              <a:rPr lang="en-US" dirty="0" smtClean="0"/>
              <a:t>DVHS Homework Pass</a:t>
            </a:r>
          </a:p>
          <a:p>
            <a:pPr lvl="1"/>
            <a:r>
              <a:rPr lang="en-US" dirty="0" smtClean="0"/>
              <a:t>Free Meals (Barros, </a:t>
            </a:r>
            <a:r>
              <a:rPr lang="en-US" dirty="0" err="1" smtClean="0"/>
              <a:t>Sardellas</a:t>
            </a:r>
            <a:r>
              <a:rPr lang="en-US" dirty="0" smtClean="0"/>
              <a:t>, Gelato, </a:t>
            </a:r>
            <a:r>
              <a:rPr lang="en-US" dirty="0" err="1" smtClean="0"/>
              <a:t>Macayos</a:t>
            </a:r>
            <a:r>
              <a:rPr lang="en-US" dirty="0" smtClean="0"/>
              <a:t>, etc.)</a:t>
            </a:r>
          </a:p>
          <a:p>
            <a:pPr lvl="1"/>
            <a:r>
              <a:rPr lang="en-US" dirty="0" smtClean="0"/>
              <a:t>Game Tickets, Dance Tickets, Event Tickets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46" y="990600"/>
            <a:ext cx="3286125" cy="3286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3446" y="4038600"/>
            <a:ext cx="3596765" cy="2819400"/>
          </a:xfrm>
        </p:spPr>
      </p:pic>
    </p:spTree>
    <p:extLst>
      <p:ext uri="{BB962C8B-B14F-4D97-AF65-F5344CB8AC3E}">
        <p14:creationId xmlns:p14="http://schemas.microsoft.com/office/powerpoint/2010/main" val="2720895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4" name="Content Placeholder 3"/>
          <p:cNvSpPr>
            <a:spLocks noGrp="1"/>
          </p:cNvSpPr>
          <p:nvPr>
            <p:ph sz="half" idx="1"/>
          </p:nvPr>
        </p:nvSpPr>
        <p:spPr>
          <a:xfrm>
            <a:off x="304800" y="1536192"/>
            <a:ext cx="3810000" cy="4636008"/>
          </a:xfrm>
        </p:spPr>
        <p:txBody>
          <a:bodyPr/>
          <a:lstStyle/>
          <a:p>
            <a:r>
              <a:rPr lang="en-US" dirty="0" smtClean="0"/>
              <a:t>Use your </a:t>
            </a:r>
            <a:r>
              <a:rPr lang="en-US" dirty="0" err="1" smtClean="0"/>
              <a:t>Ipad</a:t>
            </a:r>
            <a:r>
              <a:rPr lang="en-US" dirty="0" smtClean="0"/>
              <a:t> to access the Students Rights and Responsibilities Handbook on the DVHS website.</a:t>
            </a:r>
          </a:p>
          <a:p>
            <a:r>
              <a:rPr lang="en-US" dirty="0" smtClean="0"/>
              <a:t>Find the answers to each of the questions on your worksheet.</a:t>
            </a:r>
            <a:endParaRPr lang="en-US" dirty="0"/>
          </a:p>
        </p:txBody>
      </p:sp>
      <p:pic>
        <p:nvPicPr>
          <p:cNvPr id="3" name="Content Placeholder 2">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95800" y="914400"/>
            <a:ext cx="4207738" cy="5159488"/>
          </a:xfrm>
        </p:spPr>
      </p:pic>
    </p:spTree>
    <p:extLst>
      <p:ext uri="{BB962C8B-B14F-4D97-AF65-F5344CB8AC3E}">
        <p14:creationId xmlns:p14="http://schemas.microsoft.com/office/powerpoint/2010/main" val="1386856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20000" cy="1706562"/>
          </a:xfrm>
        </p:spPr>
        <p:txBody>
          <a:bodyPr/>
          <a:lstStyle/>
          <a:p>
            <a:pPr algn="ctr"/>
            <a:r>
              <a:rPr lang="en-US" dirty="0" smtClean="0"/>
              <a:t>What is the most important thing you can ever have?</a:t>
            </a:r>
            <a:endParaRPr lang="en-US" dirty="0"/>
          </a:p>
        </p:txBody>
      </p:sp>
      <p:pic>
        <p:nvPicPr>
          <p:cNvPr id="7" name="Content Placeholder 6">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8600" y="1905000"/>
            <a:ext cx="8128000" cy="4572000"/>
          </a:xfrm>
          <a:prstGeom prst="rect">
            <a:avLst/>
          </a:prstGeom>
          <a:ln>
            <a:noFill/>
          </a:ln>
          <a:effectLst>
            <a:softEdge rad="112500"/>
          </a:effectLst>
        </p:spPr>
      </p:pic>
    </p:spTree>
    <p:extLst>
      <p:ext uri="{BB962C8B-B14F-4D97-AF65-F5344CB8AC3E}">
        <p14:creationId xmlns:p14="http://schemas.microsoft.com/office/powerpoint/2010/main" val="839839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401762"/>
          </a:xfrm>
        </p:spPr>
        <p:txBody>
          <a:bodyPr/>
          <a:lstStyle/>
          <a:p>
            <a:pPr algn="ctr"/>
            <a:r>
              <a:rPr lang="en-US" dirty="0" smtClean="0"/>
              <a:t>What kind of school do you want?</a:t>
            </a:r>
            <a:endParaRPr lang="en-US" dirty="0"/>
          </a:p>
        </p:txBody>
      </p:sp>
      <p:sp>
        <p:nvSpPr>
          <p:cNvPr id="4" name="Content Placeholder 3"/>
          <p:cNvSpPr>
            <a:spLocks noGrp="1"/>
          </p:cNvSpPr>
          <p:nvPr>
            <p:ph sz="half" idx="2"/>
          </p:nvPr>
        </p:nvSpPr>
        <p:spPr>
          <a:xfrm>
            <a:off x="3352800" y="1676400"/>
            <a:ext cx="5791200" cy="5181600"/>
          </a:xfr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r>
              <a:rPr lang="en-US" sz="3200" dirty="0" smtClean="0"/>
              <a:t>Are the teachers and staff caring? Do they help you learn?</a:t>
            </a:r>
          </a:p>
          <a:p>
            <a:r>
              <a:rPr lang="en-US" sz="3200" dirty="0" smtClean="0"/>
              <a:t>Are the other students respectful? Are they welcoming and kind?</a:t>
            </a:r>
          </a:p>
          <a:p>
            <a:r>
              <a:rPr lang="en-US" sz="3200" dirty="0" smtClean="0"/>
              <a:t>Are spirit events fun and exciting?</a:t>
            </a:r>
          </a:p>
          <a:p>
            <a:r>
              <a:rPr lang="en-US" sz="3200" dirty="0" smtClean="0"/>
              <a:t>Is the campus clean and safe?</a:t>
            </a:r>
          </a:p>
          <a:p>
            <a:r>
              <a:rPr lang="en-US" sz="3200" dirty="0" smtClean="0"/>
              <a:t>Do we have access to resources?</a:t>
            </a:r>
          </a:p>
          <a:p>
            <a:pPr algn="ctr"/>
            <a:r>
              <a:rPr lang="en-US" sz="3200" i="1" dirty="0" smtClean="0"/>
              <a:t>We depend on </a:t>
            </a:r>
            <a:r>
              <a:rPr lang="en-US" sz="3200" i="1" u="sng" dirty="0" smtClean="0"/>
              <a:t>each other</a:t>
            </a:r>
            <a:r>
              <a:rPr lang="en-US" sz="3200" i="1" dirty="0" smtClean="0"/>
              <a:t> to make our school great!</a:t>
            </a:r>
          </a:p>
          <a:p>
            <a:pPr marL="114300" indent="0" algn="ctr">
              <a:buNone/>
            </a:pPr>
            <a:r>
              <a:rPr lang="en-US" sz="3200" i="1" dirty="0" smtClean="0"/>
              <a:t>This is just an empty building until YOU get here!</a:t>
            </a:r>
            <a:endParaRPr lang="en-US" sz="32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1828800"/>
            <a:ext cx="3410254" cy="5029200"/>
          </a:xfrm>
          <a:prstGeom prst="rect">
            <a:avLst/>
          </a:prstGeom>
        </p:spPr>
      </p:pic>
    </p:spTree>
    <p:extLst>
      <p:ext uri="{BB962C8B-B14F-4D97-AF65-F5344CB8AC3E}">
        <p14:creationId xmlns:p14="http://schemas.microsoft.com/office/powerpoint/2010/main" val="118977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dirty="0" smtClean="0"/>
              <a:t>The Values of Deer Valley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334483"/>
            <a:ext cx="6463202" cy="5066317"/>
          </a:xfrm>
        </p:spPr>
      </p:pic>
    </p:spTree>
    <p:extLst>
      <p:ext uri="{BB962C8B-B14F-4D97-AF65-F5344CB8AC3E}">
        <p14:creationId xmlns:p14="http://schemas.microsoft.com/office/powerpoint/2010/main" val="394184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845"/>
            <a:ext cx="7696200" cy="806355"/>
          </a:xfrm>
        </p:spPr>
        <p:style>
          <a:lnRef idx="2">
            <a:schemeClr val="dk1"/>
          </a:lnRef>
          <a:fillRef idx="1">
            <a:schemeClr val="lt1"/>
          </a:fillRef>
          <a:effectRef idx="0">
            <a:schemeClr val="dk1"/>
          </a:effectRef>
          <a:fontRef idx="minor">
            <a:schemeClr val="dk1"/>
          </a:fontRef>
        </p:style>
        <p:txBody>
          <a:bodyPr/>
          <a:lstStyle/>
          <a:p>
            <a:pPr algn="ctr"/>
            <a:r>
              <a:rPr lang="en-US" dirty="0" smtClean="0"/>
              <a:t>Accountability</a:t>
            </a:r>
            <a:endParaRPr lang="en-US" dirty="0"/>
          </a:p>
        </p:txBody>
      </p:sp>
      <p:sp>
        <p:nvSpPr>
          <p:cNvPr id="3" name="Content Placeholder 2"/>
          <p:cNvSpPr>
            <a:spLocks noGrp="1"/>
          </p:cNvSpPr>
          <p:nvPr>
            <p:ph idx="1"/>
          </p:nvPr>
        </p:nvSpPr>
        <p:spPr>
          <a:xfrm>
            <a:off x="0" y="838200"/>
            <a:ext cx="9144000" cy="6019800"/>
          </a:xfr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a:normAutofit lnSpcReduction="10000"/>
          </a:bodyPr>
          <a:lstStyle/>
          <a:p>
            <a:r>
              <a:rPr lang="en-US" u="sng" dirty="0" smtClean="0"/>
              <a:t>Be accountable for your actions as young adults</a:t>
            </a:r>
          </a:p>
          <a:p>
            <a:pPr lvl="1"/>
            <a:r>
              <a:rPr lang="en-US" dirty="0" smtClean="0"/>
              <a:t>Own up to your actions, and accept the results—whether they be consequences or privileges. </a:t>
            </a:r>
          </a:p>
          <a:p>
            <a:r>
              <a:rPr lang="en-US" u="sng" dirty="0" smtClean="0"/>
              <a:t>Be in the location you are supposed to be</a:t>
            </a:r>
            <a:r>
              <a:rPr lang="en-US" dirty="0" smtClean="0"/>
              <a:t>. </a:t>
            </a:r>
          </a:p>
          <a:p>
            <a:pPr lvl="1"/>
            <a:r>
              <a:rPr lang="en-US" dirty="0" smtClean="0"/>
              <a:t>Use passing time wisely</a:t>
            </a:r>
          </a:p>
          <a:p>
            <a:pPr lvl="1"/>
            <a:r>
              <a:rPr lang="en-US" dirty="0" smtClean="0"/>
              <a:t>We are responsible for your safety and in an emergency we need to know where to find you. </a:t>
            </a:r>
          </a:p>
          <a:p>
            <a:pPr lvl="2"/>
            <a:r>
              <a:rPr lang="en-US" dirty="0" smtClean="0"/>
              <a:t>If you need to use the restroom or the nurse, ask for a pass from your teacher.  Security may ask to </a:t>
            </a:r>
            <a:r>
              <a:rPr lang="en-US" dirty="0" smtClean="0"/>
              <a:t>see </a:t>
            </a:r>
            <a:r>
              <a:rPr lang="en-US" dirty="0" smtClean="0"/>
              <a:t>this </a:t>
            </a:r>
            <a:r>
              <a:rPr lang="en-US" dirty="0" smtClean="0"/>
              <a:t>pass and your ID at any time.</a:t>
            </a:r>
          </a:p>
          <a:p>
            <a:r>
              <a:rPr lang="en-US" u="sng" dirty="0"/>
              <a:t>Dress </a:t>
            </a:r>
            <a:r>
              <a:rPr lang="en-US" u="sng" dirty="0" smtClean="0"/>
              <a:t>appropriately for a Workplace</a:t>
            </a:r>
            <a:endParaRPr lang="en-US" dirty="0"/>
          </a:p>
          <a:p>
            <a:pPr lvl="1"/>
            <a:r>
              <a:rPr lang="en-US" dirty="0"/>
              <a:t>Please remember that this is a school and workplace. We want everyone to feel safe, and to remember why they are here, which is to learn</a:t>
            </a:r>
            <a:r>
              <a:rPr lang="en-US" dirty="0" smtClean="0"/>
              <a:t>.</a:t>
            </a:r>
            <a:endParaRPr lang="en-US" u="sng" dirty="0" smtClean="0"/>
          </a:p>
          <a:p>
            <a:r>
              <a:rPr lang="en-US" u="sng" dirty="0" smtClean="0"/>
              <a:t>Be accountable for your technology use.</a:t>
            </a:r>
          </a:p>
          <a:p>
            <a:pPr lvl="1"/>
            <a:r>
              <a:rPr lang="en-US" dirty="0" smtClean="0"/>
              <a:t>When you are participating in a conversation or activity with others, put down your phone. It is disrespectful and bad-mannered to be on your electronic device when someone is trying to help you.</a:t>
            </a:r>
          </a:p>
          <a:p>
            <a:pPr lvl="1"/>
            <a:r>
              <a:rPr lang="en-US" dirty="0" smtClean="0"/>
              <a:t>Use headphones when listening to personal music.  Playing your music on speakers will result in confiscation.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184" y="17061"/>
            <a:ext cx="821140" cy="821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1" y="20474"/>
            <a:ext cx="817728" cy="817728"/>
          </a:xfrm>
          <a:prstGeom prst="rect">
            <a:avLst/>
          </a:prstGeom>
        </p:spPr>
      </p:pic>
    </p:spTree>
    <p:extLst>
      <p:ext uri="{BB962C8B-B14F-4D97-AF65-F5344CB8AC3E}">
        <p14:creationId xmlns:p14="http://schemas.microsoft.com/office/powerpoint/2010/main" val="73097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838200"/>
          </a:xfrm>
        </p:spPr>
        <p:txBody>
          <a:bodyPr/>
          <a:lstStyle/>
          <a:p>
            <a:pPr algn="ctr"/>
            <a:r>
              <a:rPr lang="en-US" sz="6000" dirty="0" smtClean="0"/>
              <a:t>Integrity</a:t>
            </a:r>
            <a:endParaRPr lang="en-US" sz="6000" dirty="0"/>
          </a:p>
        </p:txBody>
      </p:sp>
      <p:sp>
        <p:nvSpPr>
          <p:cNvPr id="3" name="Content Placeholder 2"/>
          <p:cNvSpPr>
            <a:spLocks noGrp="1"/>
          </p:cNvSpPr>
          <p:nvPr>
            <p:ph idx="1"/>
          </p:nvPr>
        </p:nvSpPr>
        <p:spPr>
          <a:xfrm>
            <a:off x="0" y="762000"/>
            <a:ext cx="9144000" cy="6096000"/>
          </a:xfrm>
        </p:spPr>
        <p:style>
          <a:lnRef idx="3">
            <a:schemeClr val="lt1"/>
          </a:lnRef>
          <a:fillRef idx="1">
            <a:schemeClr val="dk1"/>
          </a:fillRef>
          <a:effectRef idx="1">
            <a:schemeClr val="dk1"/>
          </a:effectRef>
          <a:fontRef idx="minor">
            <a:schemeClr val="lt1"/>
          </a:fontRef>
        </p:style>
        <p:txBody>
          <a:bodyPr>
            <a:normAutofit/>
          </a:bodyPr>
          <a:lstStyle/>
          <a:p>
            <a:r>
              <a:rPr lang="en-US" u="sng" dirty="0" smtClean="0"/>
              <a:t>Report safety concerns immediately!</a:t>
            </a:r>
          </a:p>
          <a:p>
            <a:pPr lvl="1"/>
            <a:r>
              <a:rPr lang="en-US" dirty="0" smtClean="0"/>
              <a:t>If you see someone or something suspicious, report it to a staff member immediately!</a:t>
            </a:r>
          </a:p>
          <a:p>
            <a:pPr lvl="1"/>
            <a:r>
              <a:rPr lang="en-US" dirty="0" smtClean="0">
                <a:solidFill>
                  <a:srgbClr val="FF0000"/>
                </a:solidFill>
              </a:rPr>
              <a:t>DV SILENT </a:t>
            </a:r>
            <a:r>
              <a:rPr lang="en-US" smtClean="0">
                <a:solidFill>
                  <a:srgbClr val="FF0000"/>
                </a:solidFill>
              </a:rPr>
              <a:t>WITNESS- </a:t>
            </a:r>
            <a:r>
              <a:rPr lang="en-US" smtClean="0">
                <a:solidFill>
                  <a:srgbClr val="FF0000"/>
                </a:solidFill>
              </a:rPr>
              <a:t>623-376-3262  (PUT IN YOUR PHONE!)</a:t>
            </a:r>
            <a:endParaRPr lang="en-US" dirty="0" smtClean="0">
              <a:solidFill>
                <a:srgbClr val="FF0000"/>
              </a:solidFill>
            </a:endParaRPr>
          </a:p>
          <a:p>
            <a:r>
              <a:rPr lang="en-US" u="sng" dirty="0" smtClean="0"/>
              <a:t>Be honest and kind</a:t>
            </a:r>
            <a:endParaRPr lang="en-US" dirty="0" smtClean="0"/>
          </a:p>
          <a:p>
            <a:pPr lvl="1"/>
            <a:r>
              <a:rPr lang="en-US" dirty="0" smtClean="0"/>
              <a:t>If you want a school without drama, hatred, or bigotry, don’t bring it here. Instead bring positivity, honor, and strength to persevere</a:t>
            </a:r>
            <a:r>
              <a:rPr lang="en-US" dirty="0"/>
              <a:t> </a:t>
            </a:r>
            <a:r>
              <a:rPr lang="en-US" dirty="0" smtClean="0"/>
              <a:t>through differences.</a:t>
            </a:r>
          </a:p>
          <a:p>
            <a:r>
              <a:rPr lang="en-US" u="sng" dirty="0" smtClean="0"/>
              <a:t>Stand up for others</a:t>
            </a:r>
          </a:p>
          <a:p>
            <a:pPr lvl="1"/>
            <a:r>
              <a:rPr lang="en-US" dirty="0" smtClean="0"/>
              <a:t>Make a difference in the lives of others by being a hero.  It only takes a moment, but the impact lasts a lifetime.  Don’t let this be a campus where bullying and harassment run rampant.</a:t>
            </a:r>
          </a:p>
          <a:p>
            <a:r>
              <a:rPr lang="en-US" u="sng" dirty="0" smtClean="0"/>
              <a:t>Work hard in your classes.</a:t>
            </a:r>
          </a:p>
          <a:p>
            <a:pPr lvl="1"/>
            <a:r>
              <a:rPr lang="en-US" dirty="0" smtClean="0"/>
              <a:t>Ask for help before the last minute</a:t>
            </a:r>
          </a:p>
          <a:p>
            <a:pPr lvl="1"/>
            <a:r>
              <a:rPr lang="en-US" dirty="0" smtClean="0"/>
              <a:t>Your teachers put in a lot of work to help you learn and advance to the next level of YOUR educational career.  Make it worth their while, and yours.</a:t>
            </a:r>
          </a:p>
          <a:p>
            <a:pPr lvl="2"/>
            <a:r>
              <a:rPr lang="en-US" dirty="0" smtClean="0"/>
              <a:t>Average weekly income w/o H.S. Diploma: $451</a:t>
            </a:r>
          </a:p>
          <a:p>
            <a:pPr lvl="2"/>
            <a:r>
              <a:rPr lang="en-US" dirty="0" smtClean="0"/>
              <a:t>Average weekly income w/ H.S. Diploma: $638   -U.S. Bureau of Labor Statistics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184" y="17061"/>
            <a:ext cx="744940" cy="7449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060"/>
            <a:ext cx="744941" cy="744941"/>
          </a:xfrm>
          <a:prstGeom prst="rect">
            <a:avLst/>
          </a:prstGeom>
        </p:spPr>
      </p:pic>
    </p:spTree>
    <p:extLst>
      <p:ext uri="{BB962C8B-B14F-4D97-AF65-F5344CB8AC3E}">
        <p14:creationId xmlns:p14="http://schemas.microsoft.com/office/powerpoint/2010/main" val="168458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1000"/>
                                        <p:tgtEl>
                                          <p:spTgt spid="3">
                                            <p:txEl>
                                              <p:pRg st="11" end="11"/>
                                            </p:txEl>
                                          </p:spTgt>
                                        </p:tgtEl>
                                      </p:cBhvr>
                                    </p:animEffect>
                                    <p:anim calcmode="lin" valueType="num">
                                      <p:cBhvr>
                                        <p:cTn id="7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45"/>
            <a:ext cx="7848600" cy="882555"/>
          </a:xfrm>
        </p:spPr>
        <p:txBody>
          <a:bodyPr/>
          <a:lstStyle/>
          <a:p>
            <a:pPr algn="ctr"/>
            <a:r>
              <a:rPr lang="en-US" sz="6600" dirty="0" smtClean="0"/>
              <a:t>Respect</a:t>
            </a:r>
            <a:endParaRPr lang="en-US" sz="6600" dirty="0"/>
          </a:p>
        </p:txBody>
      </p:sp>
      <p:sp>
        <p:nvSpPr>
          <p:cNvPr id="3" name="Content Placeholder 2"/>
          <p:cNvSpPr>
            <a:spLocks noGrp="1"/>
          </p:cNvSpPr>
          <p:nvPr>
            <p:ph idx="1"/>
          </p:nvPr>
        </p:nvSpPr>
        <p:spPr>
          <a:xfrm>
            <a:off x="27296" y="990600"/>
            <a:ext cx="8659504" cy="5867400"/>
          </a:xfr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a:normAutofit/>
          </a:bodyPr>
          <a:lstStyle/>
          <a:p>
            <a:r>
              <a:rPr lang="en-US" u="sng" dirty="0" smtClean="0"/>
              <a:t>Treat staff and students with respect</a:t>
            </a:r>
          </a:p>
          <a:p>
            <a:pPr lvl="1"/>
            <a:r>
              <a:rPr lang="en-US" dirty="0" smtClean="0"/>
              <a:t>Do not use offensive language.  It makes everybody feel unsafe and on edge.</a:t>
            </a:r>
          </a:p>
          <a:p>
            <a:pPr lvl="1"/>
            <a:r>
              <a:rPr lang="en-US" dirty="0" smtClean="0"/>
              <a:t>Respect the requests of staff and security personnel.  They are acting in the interests of safety, even though it may not seem that way to you.</a:t>
            </a:r>
          </a:p>
          <a:p>
            <a:r>
              <a:rPr lang="en-US" u="sng" dirty="0" smtClean="0"/>
              <a:t>Respect our school, and try to keep our resources in good condition.  </a:t>
            </a:r>
          </a:p>
          <a:p>
            <a:pPr lvl="1"/>
            <a:r>
              <a:rPr lang="en-US" dirty="0" smtClean="0"/>
              <a:t>Don’t bring food and drink into the buildings; it would ruin our carpet and stink up our hallways.</a:t>
            </a:r>
          </a:p>
          <a:p>
            <a:pPr lvl="1"/>
            <a:r>
              <a:rPr lang="en-US" dirty="0" smtClean="0"/>
              <a:t>Don’t ride or skate on campus.  We could be held liable for your face-plant.  Bikes can be locked up in the bike rack, as well as skateboards. </a:t>
            </a:r>
            <a:r>
              <a:rPr lang="en-US" dirty="0" smtClean="0"/>
              <a:t>Be </a:t>
            </a:r>
            <a:r>
              <a:rPr lang="en-US" dirty="0" smtClean="0"/>
              <a:t>careful and gentle with our technology.  It has to last for a long time to come.  You know how little funding schools get to replace damaged property.</a:t>
            </a:r>
          </a:p>
          <a:p>
            <a:pPr lvl="1"/>
            <a:r>
              <a:rPr lang="en-US" dirty="0" smtClean="0"/>
              <a:t>Report vandalism to staff or DV Silent Witness immediately.  It’s YOUR school.  Take pride in it.</a:t>
            </a:r>
          </a:p>
          <a:p>
            <a:r>
              <a:rPr lang="en-US" u="sng" dirty="0" smtClean="0"/>
              <a:t>Respect yourself enough to stay true to your values</a:t>
            </a:r>
            <a:r>
              <a:rPr lang="en-US" dirty="0" smtClean="0"/>
              <a:t>.  Don’t let your friends peer-pressure you into doing something you don’t feel is right.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0042"/>
            <a:ext cx="904875" cy="90487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50042"/>
            <a:ext cx="904875" cy="904875"/>
          </a:xfrm>
          <a:prstGeom prst="rect">
            <a:avLst/>
          </a:prstGeom>
        </p:spPr>
      </p:pic>
    </p:spTree>
    <p:extLst>
      <p:ext uri="{BB962C8B-B14F-4D97-AF65-F5344CB8AC3E}">
        <p14:creationId xmlns:p14="http://schemas.microsoft.com/office/powerpoint/2010/main" val="26277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410200" cy="990600"/>
          </a:xfrm>
        </p:spPr>
        <p:style>
          <a:lnRef idx="2">
            <a:schemeClr val="dk1"/>
          </a:lnRef>
          <a:fillRef idx="1">
            <a:schemeClr val="lt1"/>
          </a:fillRef>
          <a:effectRef idx="0">
            <a:schemeClr val="dk1"/>
          </a:effectRef>
          <a:fontRef idx="minor">
            <a:schemeClr val="dk1"/>
          </a:fontRef>
        </p:style>
        <p:txBody>
          <a:bodyPr/>
          <a:lstStyle/>
          <a:p>
            <a:pPr algn="ctr"/>
            <a:r>
              <a:rPr lang="en-US" dirty="0" smtClean="0"/>
              <a:t>Technology</a:t>
            </a:r>
            <a:endParaRPr lang="en-US" dirty="0"/>
          </a:p>
        </p:txBody>
      </p:sp>
      <p:sp>
        <p:nvSpPr>
          <p:cNvPr id="3" name="Content Placeholder 2"/>
          <p:cNvSpPr>
            <a:spLocks noGrp="1"/>
          </p:cNvSpPr>
          <p:nvPr>
            <p:ph idx="1"/>
          </p:nvPr>
        </p:nvSpPr>
        <p:spPr>
          <a:xfrm>
            <a:off x="0" y="990600"/>
            <a:ext cx="8686800" cy="5867400"/>
          </a:xfr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a:normAutofit lnSpcReduction="10000"/>
          </a:bodyPr>
          <a:lstStyle/>
          <a:p>
            <a:pPr marL="114300" indent="0" algn="ctr">
              <a:buNone/>
            </a:pPr>
            <a:r>
              <a:rPr lang="en-US" b="1" dirty="0" smtClean="0"/>
              <a:t>Many students want to have the privilege of carrying electronic devices on campus.  With that privilege comes the responsibilities of ensuring that those items are not used inappropriately or at inappropriate times on campus or on a bus.</a:t>
            </a:r>
          </a:p>
          <a:p>
            <a:pPr marL="114300" indent="0" algn="ctr">
              <a:buNone/>
            </a:pPr>
            <a:r>
              <a:rPr lang="en-US" u="sng" dirty="0"/>
              <a:t>Unauthorized access, unauthorized or improper use of hardware or software, </a:t>
            </a:r>
            <a:r>
              <a:rPr lang="en-US" u="sng" dirty="0" smtClean="0"/>
              <a:t>tampering/vandalism will result in </a:t>
            </a:r>
            <a:r>
              <a:rPr lang="en-US" u="sng" dirty="0" err="1" smtClean="0"/>
              <a:t>discplinary</a:t>
            </a:r>
            <a:r>
              <a:rPr lang="en-US" u="sng" dirty="0" smtClean="0"/>
              <a:t> procedures!</a:t>
            </a:r>
            <a:endParaRPr lang="en-US" b="1" dirty="0" smtClean="0"/>
          </a:p>
          <a:p>
            <a:r>
              <a:rPr lang="en-US" u="sng" dirty="0" smtClean="0"/>
              <a:t>Online Harassment/Bullying: </a:t>
            </a:r>
          </a:p>
          <a:p>
            <a:pPr lvl="1"/>
            <a:r>
              <a:rPr lang="en-US" dirty="0" smtClean="0"/>
              <a:t>Harassment </a:t>
            </a:r>
            <a:r>
              <a:rPr lang="en-US" dirty="0"/>
              <a:t>Legal Definition: the act of systematic and/or continued unwanted and annoying actions of one party or a group, including threats and demands</a:t>
            </a:r>
          </a:p>
          <a:p>
            <a:r>
              <a:rPr lang="en-US" u="sng" dirty="0" smtClean="0"/>
              <a:t>Camera-Use</a:t>
            </a:r>
            <a:r>
              <a:rPr lang="en-US" dirty="0" smtClean="0"/>
              <a:t>: Taking pictures or videos of others without their consent is selfish, rude and uncalled for.  Do not harass others this way.</a:t>
            </a:r>
          </a:p>
          <a:p>
            <a:r>
              <a:rPr lang="en-US" u="sng" dirty="0" smtClean="0"/>
              <a:t>Sexting: </a:t>
            </a:r>
            <a:r>
              <a:rPr lang="en-US" dirty="0" smtClean="0"/>
              <a:t>Texting partially nude or nude photographs of minors is considered Distribution of Child Pornography and a serious crime. Not only will it cause consequences on your social life, but depending on what you do with lewd photos, you can face jail time in Arizona.</a:t>
            </a:r>
          </a:p>
          <a:p>
            <a:r>
              <a:rPr lang="en-US" u="sng" dirty="0" smtClean="0"/>
              <a:t>DVUSD is not responsible for lost or stolen property! Be accountable for yours!</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183" y="17060"/>
            <a:ext cx="904875" cy="90487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7060"/>
            <a:ext cx="904875" cy="904875"/>
          </a:xfrm>
          <a:prstGeom prst="rect">
            <a:avLst/>
          </a:prstGeom>
        </p:spPr>
      </p:pic>
    </p:spTree>
    <p:extLst>
      <p:ext uri="{BB962C8B-B14F-4D97-AF65-F5344CB8AC3E}">
        <p14:creationId xmlns:p14="http://schemas.microsoft.com/office/powerpoint/2010/main" val="383564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DV Pride">
      <a:dk1>
        <a:sysClr val="windowText" lastClr="000000"/>
      </a:dk1>
      <a:lt1>
        <a:sysClr val="window" lastClr="FFFFFF"/>
      </a:lt1>
      <a:dk2>
        <a:srgbClr val="222C4A"/>
      </a:dk2>
      <a:lt2>
        <a:srgbClr val="D2D4C0"/>
      </a:lt2>
      <a:accent1>
        <a:srgbClr val="0070C0"/>
      </a:accent1>
      <a:accent2>
        <a:srgbClr val="00B0F0"/>
      </a:accent2>
      <a:accent3>
        <a:srgbClr val="E8E9DF"/>
      </a:accent3>
      <a:accent4>
        <a:srgbClr val="2DBECD"/>
      </a:accent4>
      <a:accent5>
        <a:srgbClr val="6C6F4B"/>
      </a:accent5>
      <a:accent6>
        <a:srgbClr val="BAF2F8"/>
      </a:accent6>
      <a:hlink>
        <a:srgbClr val="10D6CD"/>
      </a:hlink>
      <a:folHlink>
        <a:srgbClr val="6095E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778</TotalTime>
  <Words>2484</Words>
  <Application>Microsoft Office PowerPoint</Application>
  <PresentationFormat>On-screen Show (4:3)</PresentationFormat>
  <Paragraphs>213</Paragraphs>
  <Slides>22</Slides>
  <Notes>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Adjacency</vt:lpstr>
      <vt:lpstr>Mountain</vt:lpstr>
      <vt:lpstr>Student Rights and Responsibilities</vt:lpstr>
      <vt:lpstr>Student Rights and Responsibilities Handbook</vt:lpstr>
      <vt:lpstr>What is the most important thing you can ever have?</vt:lpstr>
      <vt:lpstr>What kind of school do you want?</vt:lpstr>
      <vt:lpstr>The Values of Deer Valley</vt:lpstr>
      <vt:lpstr>Accountability</vt:lpstr>
      <vt:lpstr>Integrity</vt:lpstr>
      <vt:lpstr>Respect</vt:lpstr>
      <vt:lpstr>Technology</vt:lpstr>
      <vt:lpstr>Social Media</vt:lpstr>
      <vt:lpstr>Dress Code</vt:lpstr>
      <vt:lpstr>No Pass = No Play</vt:lpstr>
      <vt:lpstr>Other Specifics</vt:lpstr>
      <vt:lpstr>To Report Bullying/Harassment</vt:lpstr>
      <vt:lpstr>Definition of Harassment</vt:lpstr>
      <vt:lpstr>Bullying Defined</vt:lpstr>
      <vt:lpstr>Bullying</vt:lpstr>
      <vt:lpstr>PowerPoint Presentation</vt:lpstr>
      <vt:lpstr>Discipline/Consequences</vt:lpstr>
      <vt:lpstr>Other Topics in the Handbook To Cover</vt:lpstr>
      <vt:lpstr>AIR Cards</vt:lpstr>
      <vt:lpstr>Quiz</vt:lpstr>
    </vt:vector>
  </TitlesOfParts>
  <Company>Deer Valley 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Rights and Responsibilities</dc:title>
  <dc:creator>Sarah J Vecera</dc:creator>
  <cp:lastModifiedBy>Sarah J Vecera</cp:lastModifiedBy>
  <cp:revision>82</cp:revision>
  <dcterms:created xsi:type="dcterms:W3CDTF">2016-08-04T00:25:58Z</dcterms:created>
  <dcterms:modified xsi:type="dcterms:W3CDTF">2016-08-16T21:16:59Z</dcterms:modified>
</cp:coreProperties>
</file>