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3"/>
  </p:notesMasterIdLst>
  <p:sldIdLst>
    <p:sldId id="289" r:id="rId2"/>
    <p:sldId id="263" r:id="rId3"/>
    <p:sldId id="256" r:id="rId4"/>
    <p:sldId id="266" r:id="rId5"/>
    <p:sldId id="257" r:id="rId6"/>
    <p:sldId id="258" r:id="rId7"/>
    <p:sldId id="259" r:id="rId8"/>
    <p:sldId id="260" r:id="rId9"/>
    <p:sldId id="262" r:id="rId10"/>
    <p:sldId id="261" r:id="rId11"/>
    <p:sldId id="265" r:id="rId12"/>
    <p:sldId id="264" r:id="rId13"/>
    <p:sldId id="275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6F3"/>
    <a:srgbClr val="FFFEDD"/>
    <a:srgbClr val="FAF8A4"/>
    <a:srgbClr val="FF3300"/>
    <a:srgbClr val="91E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575" autoAdjust="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6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2B00B-9DBC-4DDF-A3F2-F551710F078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1DD24-ED48-40EA-94E5-565D2E39A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DD24-ED48-40EA-94E5-565D2E39AC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4EE-A2F7-48FA-BADC-680F5D807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CD60-AA45-430F-B758-603660B016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C136-7D20-4E72-8AC3-F061EF7F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D6BCB-1C20-4110-9045-11459872B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B985-2D8F-44F0-BBBD-4B961B3D4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20F4-4BF1-43ED-BC5D-F79ED7A0F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2B1E-74F1-494A-B6BA-CD4914C9F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79EB-0275-4387-920C-C97E2FE96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4CFA-4192-4C83-9EC1-D168F6C8A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7345-9B2D-4009-9B63-7BC3BACB0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D847-4757-4F7B-B52F-D80528F47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5F05B1-063A-4750-B32A-3E01A75A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6EE245-1D7A-4C0A-B964-7E6D459DE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zoom dir="in"/>
    <p:sndAc>
      <p:stSnd>
        <p:snd r:embed="rId14" name="suction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United States Constitution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2" descr="http://www.hbg.psu.edu/clubs/GSA/i/constitu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097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12954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0600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  <a:ea typeface="+mj-ea"/>
                <a:cs typeface="+mj-cs"/>
              </a:rPr>
              <a:t>Constitution 101: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 Introduction &amp; Overview to the US Constitution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8674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 dir="in"/>
    <p:sndAc>
      <p:stSnd>
        <p:snd r:embed="rId3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E6F3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Congress given the power to: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Declare War</a:t>
            </a:r>
          </a:p>
          <a:p>
            <a:pPr>
              <a:lnSpc>
                <a:spcPct val="90000"/>
              </a:lnSpc>
            </a:pPr>
            <a:r>
              <a:rPr lang="en-US" sz="2800" b="1"/>
              <a:t>Make Peace</a:t>
            </a:r>
          </a:p>
          <a:p>
            <a:pPr>
              <a:lnSpc>
                <a:spcPct val="90000"/>
              </a:lnSpc>
            </a:pPr>
            <a:r>
              <a:rPr lang="en-US" sz="2800" b="1"/>
              <a:t>Sign Treaties</a:t>
            </a:r>
          </a:p>
          <a:p>
            <a:pPr>
              <a:lnSpc>
                <a:spcPct val="90000"/>
              </a:lnSpc>
            </a:pPr>
            <a:r>
              <a:rPr lang="en-US" sz="2800" b="1"/>
              <a:t>Borrow Money </a:t>
            </a:r>
          </a:p>
          <a:p>
            <a:pPr>
              <a:lnSpc>
                <a:spcPct val="90000"/>
              </a:lnSpc>
            </a:pPr>
            <a:r>
              <a:rPr lang="en-US" sz="2800" b="1"/>
              <a:t>Establish an Army &amp; Navy</a:t>
            </a:r>
          </a:p>
          <a:p>
            <a:pPr>
              <a:lnSpc>
                <a:spcPct val="90000"/>
              </a:lnSpc>
            </a:pPr>
            <a:r>
              <a:rPr lang="en-US" sz="2800" b="1"/>
              <a:t>Organize a Post Office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343400" y="12192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No Chief Executive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No National Court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No Power to Draft Soldiers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No Power to Control Interstate Commerce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No Power to Enforce Treaties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No Power to Collect Taxes from the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Difficult to Pass Laws (2/3 vote)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No National Currency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Difficult to Amend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/>
              <a:t>(Unanimous Vote Needed to Change Articles) 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E6F3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Conclusion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00100" y="1447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3900" y="3502025"/>
            <a:ext cx="7696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They feared that a strong central government would create tyranny, and stamp out the peoples natural God given rights.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00100" y="1447800"/>
            <a:ext cx="7543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Why did the Founding Fathers Choose a Confederation plan of government?</a:t>
            </a:r>
            <a:endParaRPr lang="en-US" sz="9600"/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E6F3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Conclusion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00100" y="1447800"/>
            <a:ext cx="75438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Why Did the Founding Fathers believe the Articles needed to be replaced by the US Constitution?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23900" y="3352800"/>
            <a:ext cx="76962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The nation needed to function as ONE united country &amp; not 13 small unorganized nations.</a:t>
            </a:r>
          </a:p>
          <a:p>
            <a:pPr algn="ctr">
              <a:spcBef>
                <a:spcPct val="50000"/>
              </a:spcBef>
            </a:pPr>
            <a:r>
              <a:rPr lang="en-US" sz="3600" b="1"/>
              <a:t>Shay’s rebellion proved the need to strengthen the government.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000" dirty="0" smtClean="0"/>
              <a:t>Shay’s Rebellion forced </a:t>
            </a:r>
            <a:r>
              <a:rPr lang="en-US" sz="2000" dirty="0" err="1" smtClean="0"/>
              <a:t>gov’t</a:t>
            </a:r>
            <a:r>
              <a:rPr lang="en-US" sz="2000" dirty="0" smtClean="0"/>
              <a:t> to realize they needed a stronger </a:t>
            </a:r>
            <a:r>
              <a:rPr lang="en-US" sz="2000" dirty="0" err="1" smtClean="0"/>
              <a:t>gov’t</a:t>
            </a:r>
            <a:endParaRPr lang="en-US" sz="2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r>
              <a:rPr lang="en-US" sz="3200" b="1" dirty="0" smtClean="0"/>
              <a:t>Shays’ Rebellion:</a:t>
            </a:r>
          </a:p>
          <a:p>
            <a:pPr lvl="1"/>
            <a:r>
              <a:rPr lang="en-US" b="1" dirty="0" smtClean="0"/>
              <a:t>An uprising of farmers in Massachusetts – led by Daniel Shays. </a:t>
            </a:r>
          </a:p>
          <a:p>
            <a:pPr lvl="1"/>
            <a:r>
              <a:rPr lang="en-US" b="1" dirty="0" smtClean="0"/>
              <a:t>Helped convince leaders that a strong central government was needed.</a:t>
            </a:r>
          </a:p>
        </p:txBody>
      </p:sp>
      <p:pic>
        <p:nvPicPr>
          <p:cNvPr id="9220" name="Picture 2" descr="Shay's Rebel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902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4953000" y="6172200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>
                <a:latin typeface="Calibri" pitchFamily="34" charset="0"/>
              </a:rPr>
              <a:t>"A scene at Springfield, during Shay's Rebellion, when the mob attempted to prevent the holding of the Courts of Justice."—E. Benjamin Andrews, 1895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 is the US Constitution?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/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supreme law </a:t>
            </a:r>
            <a:r>
              <a:rPr lang="en-US" b="1" dirty="0" smtClean="0"/>
              <a:t>of the United States.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/>
              <a:t>It is the foundation and source of the legal authority underlying the existence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of America </a:t>
            </a:r>
            <a:r>
              <a:rPr lang="en-US" b="1" dirty="0" smtClean="0"/>
              <a:t>and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Government</a:t>
            </a:r>
            <a:r>
              <a:rPr lang="en-US" b="1" dirty="0" smtClean="0"/>
              <a:t> of the United States.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/>
              <a:t>It provides the framework for the organization of the United States Government.</a:t>
            </a:r>
            <a:endParaRPr lang="en-US" b="1" dirty="0"/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are the basic principals of the Constitution?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029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Popular Sovereignty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Government power resides in the people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Limited government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Government is not all powerful, can only do what the people let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Separation of Powers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Helps prevent one branch from becoming too powerful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Checks and Balances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Federalism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Division of power among national and state governments</a:t>
            </a:r>
            <a:endParaRPr lang="en-US" dirty="0"/>
          </a:p>
        </p:txBody>
      </p:sp>
      <p:pic>
        <p:nvPicPr>
          <p:cNvPr id="4100" name="Picture 1" descr="D:\My Documents\Temp Internet Files\Temporary Internet Files\Content.IE5\OYVE14EF\MCBD06916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1752600"/>
            <a:ext cx="3956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91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are the Checks and Balances?</a:t>
            </a:r>
            <a:endParaRPr lang="en-US" dirty="0"/>
          </a:p>
        </p:txBody>
      </p:sp>
      <p:pic>
        <p:nvPicPr>
          <p:cNvPr id="5123" name="Content Placeholder 4" descr="checkandbalanc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143000"/>
            <a:ext cx="6705600" cy="5405438"/>
          </a:xfrm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Wrote It?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James Madison is considered “the father of the Constitution.”</a:t>
            </a:r>
          </a:p>
          <a:p>
            <a:r>
              <a:rPr lang="en-US" b="1" dirty="0" smtClean="0"/>
              <a:t>His important contributions:</a:t>
            </a:r>
          </a:p>
          <a:p>
            <a:pPr lvl="1"/>
            <a:r>
              <a:rPr lang="en-US" b="1" dirty="0" smtClean="0"/>
              <a:t>The Virginia Plan</a:t>
            </a:r>
          </a:p>
          <a:p>
            <a:pPr lvl="1"/>
            <a:r>
              <a:rPr lang="en-US" b="1" dirty="0" smtClean="0"/>
              <a:t>Separation of Powers</a:t>
            </a:r>
          </a:p>
          <a:p>
            <a:pPr lvl="1"/>
            <a:r>
              <a:rPr lang="en-US" b="1" dirty="0" smtClean="0"/>
              <a:t>Bill of Rights</a:t>
            </a:r>
          </a:p>
          <a:p>
            <a:pPr lvl="1"/>
            <a:endParaRPr lang="en-US" dirty="0" smtClean="0"/>
          </a:p>
        </p:txBody>
      </p:sp>
      <p:pic>
        <p:nvPicPr>
          <p:cNvPr id="6148" name="Content Placeholder 4" descr="James_Madis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1562" y="2428081"/>
            <a:ext cx="3571875" cy="3314700"/>
          </a:xfrm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410200" cy="1252728"/>
          </a:xfrm>
        </p:spPr>
        <p:txBody>
          <a:bodyPr/>
          <a:lstStyle/>
          <a:p>
            <a:r>
              <a:rPr lang="en-US" dirty="0" smtClean="0"/>
              <a:t>Why was it written?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/>
              <a:t>After the Revolutionary War, the 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 of Confederation</a:t>
            </a:r>
            <a:r>
              <a:rPr lang="en-US" sz="4200" i="1" dirty="0" smtClean="0"/>
              <a:t> </a:t>
            </a:r>
            <a:r>
              <a:rPr lang="en-US" sz="4200" dirty="0" smtClean="0"/>
              <a:t>set up the structure of the US Government.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/>
              <a:t>The federal government was extremely weak and this created many problems.</a:t>
            </a:r>
            <a:endParaRPr lang="en-US" dirty="0" smtClean="0"/>
          </a:p>
        </p:txBody>
      </p:sp>
      <p:pic>
        <p:nvPicPr>
          <p:cNvPr id="7172" name="Picture 1" descr="D:\My Documents\Temp Internet Files\Temporary Internet Files\Content.IE5\H2JBK68V\MCj040464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1857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When was it written?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08438"/>
            <a:ext cx="8382000" cy="292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May 25</a:t>
            </a:r>
            <a:r>
              <a:rPr lang="en-US" b="1" baseline="30000" dirty="0" smtClean="0"/>
              <a:t>th</a:t>
            </a:r>
            <a:r>
              <a:rPr lang="en-US" b="1" dirty="0" smtClean="0"/>
              <a:t> to September 17</a:t>
            </a:r>
            <a:r>
              <a:rPr lang="en-US" b="1" baseline="30000" dirty="0" smtClean="0"/>
              <a:t>th</a:t>
            </a:r>
            <a:r>
              <a:rPr lang="en-US" b="1" dirty="0" smtClean="0"/>
              <a:t>, 1787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Philadelphia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Intention was to revise </a:t>
            </a:r>
            <a:r>
              <a:rPr lang="en-US" b="1" i="1" dirty="0" smtClean="0"/>
              <a:t>Articles of Confederation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Ended up replacing the </a:t>
            </a:r>
            <a:r>
              <a:rPr lang="en-US" b="1" i="1" dirty="0" smtClean="0"/>
              <a:t>Articles</a:t>
            </a:r>
            <a:r>
              <a:rPr lang="en-US" b="1" dirty="0" smtClean="0"/>
              <a:t> and creating a new government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Called the “Constitutional Convention.”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244" name="Content Placeholder 5" descr="Scene_at_the_Signing_of_the_Constitution_of_the_United_Stat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2250" y="695325"/>
            <a:ext cx="5518150" cy="3267075"/>
          </a:xfrm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2057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Strengths 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-322462">
            <a:off x="5257800" y="1447800"/>
            <a:ext cx="228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Weaknesses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71500" y="3124200"/>
            <a:ext cx="8001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The first system of government designed by the Founding Fathers was a Confederation. Under a Confederate system, the National  or Central Government is given only a few powers, while most of the power is reserved for the States.    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57200" y="1135063"/>
            <a:ext cx="8382000" cy="4587875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Why did the Founding Fathers Choose a Confederation plan of government?</a:t>
            </a:r>
          </a:p>
          <a:p>
            <a:pPr algn="ctr">
              <a:spcBef>
                <a:spcPct val="50000"/>
              </a:spcBef>
            </a:pPr>
            <a:endParaRPr lang="en-US" sz="3600" b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Why Did the Founding Fathers believe the Articles needed to be replaced by the US Constitution?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6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were the important outcomes of 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Virginia Plan: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Separation of powers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Bicameral legislature based on population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Federal government had increased powers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New Jersey Plan: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Unicameral legislature where every state received equal representation.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Great Compromise:</a:t>
            </a:r>
            <a:endParaRPr lang="en-US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Hybrid of VA and NJ Plans: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Bicameral legislature: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House of Reps based on population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Senate based upon equal representation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Three-Fifth’s Clause: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Slaves count as 3/5’s of a person for representation purposes.</a:t>
            </a:r>
            <a:endParaRPr lang="en-US" b="1" dirty="0"/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Ratification Debate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mtClean="0"/>
              <a:t>Needed 9 of 13 states to ratify or official approve of the Constitution before it went into effect.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A huge debate emerged between two sides:</a:t>
            </a:r>
          </a:p>
          <a:p>
            <a:pPr lvl="1"/>
            <a:r>
              <a:rPr lang="en-US" smtClean="0"/>
              <a:t>Federalists </a:t>
            </a:r>
          </a:p>
          <a:p>
            <a:pPr lvl="1"/>
            <a:r>
              <a:rPr lang="en-US" smtClean="0"/>
              <a:t>Anti-Federalists</a:t>
            </a:r>
          </a:p>
        </p:txBody>
      </p:sp>
      <p:pic>
        <p:nvPicPr>
          <p:cNvPr id="12292" name="Picture 2" descr="http://www.history.org/Foundation/journal/images/phen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87813"/>
            <a:ext cx="36195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Federalists v. Anti-Federalists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Federalists: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Supported the Constitution and a strong central government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Alexander Hamilton, James Madison, John Jay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Federalist Papers – </a:t>
            </a:r>
            <a:r>
              <a:rPr lang="en-US" dirty="0" smtClean="0"/>
              <a:t>series of articles written in defense of the Constitution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Anti-Federalists: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Supported a weaker central government – felt too much power was taken away from the states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Opposed the Constitution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Wanted a Bill of Rights included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Samuel Adams, Patrick Henry</a:t>
            </a:r>
            <a:endParaRPr lang="en-US" dirty="0"/>
          </a:p>
        </p:txBody>
      </p:sp>
      <p:pic>
        <p:nvPicPr>
          <p:cNvPr id="13317" name="Picture 4" descr="Alexander hamilt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86400"/>
            <a:ext cx="6699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James_Madis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691188"/>
            <a:ext cx="990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johnja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486400"/>
            <a:ext cx="9191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samuel_adam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715000"/>
            <a:ext cx="1095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patrick-henry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1863" y="5638800"/>
            <a:ext cx="7953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Ratification</a:t>
            </a:r>
          </a:p>
        </p:txBody>
      </p:sp>
      <p:pic>
        <p:nvPicPr>
          <p:cNvPr id="14339" name="Content Placeholder 4" descr="ratification by sta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338" y="1295400"/>
            <a:ext cx="4335462" cy="5029200"/>
          </a:xfrm>
        </p:spPr>
      </p:pic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Officially adopted after ratified by New Hampshire.</a:t>
            </a:r>
          </a:p>
          <a:p>
            <a:r>
              <a:rPr lang="en-US" smtClean="0"/>
              <a:t>Once the new government convened, they added a Bill of Rights to the Constitution.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Preamble: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Statement of purpose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Articles: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I: Legislative Branch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II: Executive Branch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III: Judicial Branch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IV: Relations Among the States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V: Amendment Process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VI: Federal Power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VII: Ratification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Amendments: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27 Total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ten are the Bill of Rights</a:t>
            </a:r>
            <a:endParaRPr lang="en-US" dirty="0"/>
          </a:p>
        </p:txBody>
      </p:sp>
      <p:pic>
        <p:nvPicPr>
          <p:cNvPr id="15364" name="Content Placeholder 4" descr="const.jpg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7476" y="1773238"/>
            <a:ext cx="3780047" cy="4624387"/>
          </a:xfrm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086600" cy="1251062"/>
          </a:xfrm>
        </p:spPr>
        <p:txBody>
          <a:bodyPr/>
          <a:lstStyle/>
          <a:p>
            <a:r>
              <a:rPr lang="en-US" dirty="0" smtClean="0"/>
              <a:t>Article I: Legislative Branch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Bicameral: </a:t>
            </a:r>
          </a:p>
          <a:p>
            <a:pPr lvl="1"/>
            <a:r>
              <a:rPr lang="en-US" smtClean="0"/>
              <a:t>Senate </a:t>
            </a:r>
          </a:p>
          <a:p>
            <a:pPr lvl="2"/>
            <a:r>
              <a:rPr lang="en-US" smtClean="0"/>
              <a:t> 2 Senators for each state</a:t>
            </a:r>
          </a:p>
          <a:p>
            <a:pPr lvl="1"/>
            <a:r>
              <a:rPr lang="en-US" smtClean="0"/>
              <a:t>House of Representatives</a:t>
            </a:r>
          </a:p>
          <a:p>
            <a:pPr lvl="2"/>
            <a:r>
              <a:rPr lang="en-US" smtClean="0"/>
              <a:t>Based on population</a:t>
            </a:r>
          </a:p>
          <a:p>
            <a:r>
              <a:rPr lang="en-US" smtClean="0"/>
              <a:t>Reps serve for 2 year terms</a:t>
            </a:r>
          </a:p>
          <a:p>
            <a:r>
              <a:rPr lang="en-US" smtClean="0"/>
              <a:t>Senators serve for 6 year terms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Important Powers:</a:t>
            </a:r>
          </a:p>
          <a:p>
            <a:pPr lvl="1"/>
            <a:r>
              <a:rPr lang="en-US" smtClean="0"/>
              <a:t>Make laws</a:t>
            </a:r>
          </a:p>
          <a:p>
            <a:pPr lvl="1"/>
            <a:r>
              <a:rPr lang="en-US" smtClean="0"/>
              <a:t>Set taxes</a:t>
            </a:r>
          </a:p>
          <a:p>
            <a:pPr lvl="1"/>
            <a:r>
              <a:rPr lang="en-US" smtClean="0"/>
              <a:t>Declare war</a:t>
            </a:r>
          </a:p>
          <a:p>
            <a:pPr lvl="1"/>
            <a:r>
              <a:rPr lang="en-US" smtClean="0"/>
              <a:t>Override Vetoes</a:t>
            </a:r>
          </a:p>
          <a:p>
            <a:pPr lvl="1"/>
            <a:r>
              <a:rPr lang="en-US" smtClean="0"/>
              <a:t>Borrow money</a:t>
            </a:r>
          </a:p>
          <a:p>
            <a:pPr lvl="1"/>
            <a:r>
              <a:rPr lang="en-US" smtClean="0"/>
              <a:t>Regulate international and national trade</a:t>
            </a:r>
          </a:p>
          <a:p>
            <a:pPr lvl="1"/>
            <a:r>
              <a:rPr lang="en-US" smtClean="0"/>
              <a:t>Print money</a:t>
            </a:r>
          </a:p>
          <a:p>
            <a:pPr lvl="1"/>
            <a:endParaRPr lang="en-US" smtClean="0"/>
          </a:p>
        </p:txBody>
      </p:sp>
      <p:pic>
        <p:nvPicPr>
          <p:cNvPr id="16389" name="Picture 4" descr="sealofcongres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ongresswa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6294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Article II: Executive Branch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and Vice President are elected to 4 year terms</a:t>
            </a:r>
          </a:p>
          <a:p>
            <a:r>
              <a:rPr lang="en-US" dirty="0" smtClean="0"/>
              <a:t>Qualifications:</a:t>
            </a:r>
          </a:p>
          <a:p>
            <a:pPr lvl="1"/>
            <a:r>
              <a:rPr lang="en-US" dirty="0" smtClean="0"/>
              <a:t>At least 35 years old</a:t>
            </a:r>
          </a:p>
          <a:p>
            <a:pPr lvl="1"/>
            <a:r>
              <a:rPr lang="en-US" dirty="0" smtClean="0"/>
              <a:t>14 year resident of the US</a:t>
            </a:r>
          </a:p>
          <a:p>
            <a:pPr lvl="1"/>
            <a:r>
              <a:rPr lang="en-US" dirty="0" smtClean="0"/>
              <a:t>Natural born citizen</a:t>
            </a:r>
          </a:p>
          <a:p>
            <a:r>
              <a:rPr lang="en-US" dirty="0" smtClean="0"/>
              <a:t>Elected by the Electoral College</a:t>
            </a:r>
          </a:p>
          <a:p>
            <a:endParaRPr lang="en-US" dirty="0" smtClean="0"/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Important powers:</a:t>
            </a:r>
          </a:p>
          <a:p>
            <a:pPr lvl="1"/>
            <a:r>
              <a:rPr lang="en-US" smtClean="0"/>
              <a:t>Commander-in-Chief</a:t>
            </a:r>
          </a:p>
          <a:p>
            <a:pPr lvl="1"/>
            <a:r>
              <a:rPr lang="en-US" smtClean="0"/>
              <a:t>Grant pardons</a:t>
            </a:r>
          </a:p>
          <a:p>
            <a:pPr lvl="1"/>
            <a:r>
              <a:rPr lang="en-US" smtClean="0"/>
              <a:t>Make treaties</a:t>
            </a:r>
          </a:p>
          <a:p>
            <a:pPr lvl="1"/>
            <a:r>
              <a:rPr lang="en-US" smtClean="0"/>
              <a:t>Appoint federal officers</a:t>
            </a:r>
          </a:p>
          <a:p>
            <a:pPr lvl="1"/>
            <a:r>
              <a:rPr lang="en-US" smtClean="0"/>
              <a:t>Ensure laws are executed</a:t>
            </a:r>
          </a:p>
          <a:p>
            <a:pPr lvl="1"/>
            <a:endParaRPr lang="en-US" smtClean="0"/>
          </a:p>
        </p:txBody>
      </p:sp>
      <p:pic>
        <p:nvPicPr>
          <p:cNvPr id="17413" name="Picture 4" descr="White_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175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pressea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457200"/>
            <a:ext cx="8477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7150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Article III: Judicial Branch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Supreme Court judges serve for life unless impeached.</a:t>
            </a:r>
          </a:p>
          <a:p>
            <a:r>
              <a:rPr lang="en-US" smtClean="0"/>
              <a:t>Judicial power rests with US Supreme Court and other courts created by Congress</a:t>
            </a:r>
          </a:p>
          <a:p>
            <a:endParaRPr lang="en-US" smtClean="0"/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Important Powers:</a:t>
            </a:r>
          </a:p>
          <a:p>
            <a:pPr lvl="1"/>
            <a:r>
              <a:rPr lang="en-US" smtClean="0"/>
              <a:t>Decides cases of Constitutional law and federal law</a:t>
            </a:r>
          </a:p>
          <a:p>
            <a:pPr lvl="1"/>
            <a:r>
              <a:rPr lang="en-US" smtClean="0"/>
              <a:t>Cases involving ambassadors go straight to Supreme Court</a:t>
            </a:r>
          </a:p>
          <a:p>
            <a:pPr lvl="1"/>
            <a:r>
              <a:rPr lang="en-US" smtClean="0"/>
              <a:t>Judicial Review comes later (1803 – </a:t>
            </a:r>
            <a:r>
              <a:rPr lang="en-US" i="1" smtClean="0"/>
              <a:t>Marbury v. Madison</a:t>
            </a:r>
            <a:r>
              <a:rPr lang="en-US" smtClean="0"/>
              <a:t>)</a:t>
            </a:r>
          </a:p>
        </p:txBody>
      </p:sp>
      <p:pic>
        <p:nvPicPr>
          <p:cNvPr id="18437" name="Picture 4" descr="supreme-court-building-washington-d-c-dcs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us_supreme_court_se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57200"/>
            <a:ext cx="9382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Important Articles: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Article V: Amendments: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Amendments are proposed when 2/3 of House and Senate deem it necessary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Amendments are proposed when 2/3 of states deem it necessary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Amendments must be ratified by ¾ of state legislatures or by conventions in ¾ of states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Article VI: Federal Power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Supremacy Clause: Federal law is supreme to state law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 religious tests for public office</a:t>
            </a:r>
            <a:endParaRPr lang="en-US" dirty="0"/>
          </a:p>
        </p:txBody>
      </p:sp>
      <p:pic>
        <p:nvPicPr>
          <p:cNvPr id="19461" name="Picture 4" descr="AmendmentT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86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Important Amendments:</a:t>
            </a:r>
            <a:br>
              <a:rPr lang="en-US" dirty="0" smtClean="0"/>
            </a:br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8"/>
            <a:ext cx="4038600" cy="4525962"/>
          </a:xfrm>
        </p:spPr>
        <p:txBody>
          <a:bodyPr rtlCol="0"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Freedom of religion, of speech, of the press, to assemble, and to petition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 to bear arms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No quartering of soldiers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No unreasonable search and seizure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Indictments; Due process; Self-incrimination; Double jeopardy, and rules for Eminent Domain.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Right to a fair and speedy public trial, Notice of accusations, Confronting one's accuser, Subpoenas, Right to counsel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Right to trial by jury in civil cases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No excessive bail &amp; fines or cruel &amp; unusual punishment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There are other rights not written in the Constitution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All rights not given to Federal Government belong to states and people.</a:t>
            </a:r>
            <a:endParaRPr lang="en-US" dirty="0"/>
          </a:p>
        </p:txBody>
      </p:sp>
      <p:pic>
        <p:nvPicPr>
          <p:cNvPr id="20485" name="Picture 5" descr="D:\My Documents\Temp Internet Files\Temporary Internet Files\Content.IE5\0963A0VK\MCj008856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00600"/>
            <a:ext cx="1441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47700" y="2057400"/>
            <a:ext cx="7848600" cy="3994150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600" b="1"/>
              <a:t>The Articles had 2 major achievements: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en-US" sz="3600" b="1"/>
              <a:t>Bringing the Revolutionary War to a successful conclusion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en-US" sz="3600" b="1"/>
              <a:t> North West Ordinance (plan for governing the western lands)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Important Amendments:</a:t>
            </a:r>
            <a:br>
              <a:rPr lang="en-US" dirty="0" smtClean="0"/>
            </a:br>
            <a:r>
              <a:rPr lang="en-US" dirty="0" smtClean="0"/>
              <a:t>Reconstruction Amendments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r>
              <a:rPr lang="en-US" u="sng" dirty="0" smtClean="0"/>
              <a:t>13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Amendment</a:t>
            </a:r>
          </a:p>
          <a:p>
            <a:pPr lvl="1"/>
            <a:r>
              <a:rPr lang="en-US" dirty="0" smtClean="0"/>
              <a:t>abolished slavery</a:t>
            </a:r>
          </a:p>
          <a:p>
            <a:r>
              <a:rPr lang="en-US" u="sng" dirty="0" smtClean="0"/>
              <a:t>14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Amendment</a:t>
            </a:r>
          </a:p>
          <a:p>
            <a:pPr lvl="1"/>
            <a:r>
              <a:rPr lang="en-US" dirty="0" smtClean="0"/>
              <a:t>Due process and equal protection under the law</a:t>
            </a:r>
          </a:p>
          <a:p>
            <a:pPr lvl="1"/>
            <a:r>
              <a:rPr lang="en-US" dirty="0" smtClean="0"/>
              <a:t>All persons born in US are citizens</a:t>
            </a:r>
          </a:p>
          <a:p>
            <a:r>
              <a:rPr lang="en-US" u="sng" dirty="0" smtClean="0"/>
              <a:t>15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Amendment</a:t>
            </a:r>
          </a:p>
          <a:p>
            <a:pPr lvl="1"/>
            <a:r>
              <a:rPr lang="en-US" dirty="0" smtClean="0"/>
              <a:t>Right to vote regardless of race, color, or previous servitude </a:t>
            </a:r>
          </a:p>
          <a:p>
            <a:pPr lvl="1"/>
            <a:r>
              <a:rPr lang="en-US" dirty="0" smtClean="0"/>
              <a:t>Known as the “Civil War Amendments” </a:t>
            </a:r>
          </a:p>
          <a:p>
            <a:pPr lvl="1"/>
            <a:r>
              <a:rPr lang="en-US" dirty="0" smtClean="0"/>
              <a:t>Later renamed the “Civil </a:t>
            </a:r>
            <a:r>
              <a:rPr lang="en-US" smtClean="0"/>
              <a:t>Rights Amendments”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Important Amendments: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438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18th Amendment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Prohibition of alcohol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19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Amendment: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Women’s suffrage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21</a:t>
            </a:r>
            <a:r>
              <a:rPr lang="en-US" u="sng" baseline="30000" dirty="0" smtClean="0"/>
              <a:t>st</a:t>
            </a:r>
            <a:r>
              <a:rPr lang="en-US" u="sng" dirty="0"/>
              <a:t> </a:t>
            </a:r>
            <a:r>
              <a:rPr lang="en-US" u="sng" dirty="0" smtClean="0"/>
              <a:t>Amendment: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Repeals prohibition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22</a:t>
            </a:r>
            <a:r>
              <a:rPr lang="en-US" u="sng" baseline="30000" dirty="0" smtClean="0"/>
              <a:t>nd</a:t>
            </a:r>
            <a:r>
              <a:rPr lang="en-US" u="sng" dirty="0"/>
              <a:t> </a:t>
            </a:r>
            <a:r>
              <a:rPr lang="en-US" u="sng" dirty="0" smtClean="0"/>
              <a:t>Amendment: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Presidential term limits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24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Amendment: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Prohibits poll taxes for voting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26</a:t>
            </a:r>
            <a:r>
              <a:rPr lang="en-US" u="sng" baseline="30000" dirty="0" smtClean="0"/>
              <a:t>th</a:t>
            </a:r>
            <a:r>
              <a:rPr lang="en-US" u="sng" dirty="0"/>
              <a:t> </a:t>
            </a:r>
            <a:r>
              <a:rPr lang="en-US" u="sng" dirty="0" smtClean="0"/>
              <a:t>Amendment: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lowers voting age to 18 </a:t>
            </a: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572000" y="11430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2057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Strengths 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-322462">
            <a:off x="5257800" y="1447800"/>
            <a:ext cx="228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Weaknesses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33528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Congress was given the power to: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57200" y="3962400"/>
            <a:ext cx="3886200" cy="2071688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Declare War &amp;</a:t>
            </a:r>
          </a:p>
          <a:p>
            <a:pPr algn="ctr">
              <a:spcBef>
                <a:spcPct val="50000"/>
              </a:spcBef>
            </a:pPr>
            <a:r>
              <a:rPr lang="en-US" sz="3600" b="1"/>
              <a:t>Establish an Army/Navy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876800" y="3962400"/>
            <a:ext cx="3886200" cy="1247775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No Power to Draft Soldiers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572000" y="11430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2057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Strengths 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 rot="-322462">
            <a:off x="5257800" y="1447800"/>
            <a:ext cx="228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Weaknesses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33528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Congress was given the power to: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" y="3962400"/>
            <a:ext cx="3886200" cy="1247775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Make Peace &amp; Sign Treaties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953000" y="3962400"/>
            <a:ext cx="3886200" cy="1247775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No Power to Enforce Treaties 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1" animBg="1"/>
      <p:bldP spid="5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72000" y="11430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2057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Strengths 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 rot="-322462">
            <a:off x="5257800" y="1447800"/>
            <a:ext cx="228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Weaknesses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33528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Congress was given the power to: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3962400"/>
            <a:ext cx="3886200" cy="698500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Borrow Money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00600" y="3886200"/>
            <a:ext cx="3886200" cy="1797050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No Power to Collect Taxes from the States 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572000" y="11430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2057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Strengths 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 rot="-322462">
            <a:off x="5257800" y="1447800"/>
            <a:ext cx="228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Weaknesses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33528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Congress was given the power to: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3962400"/>
            <a:ext cx="3886200" cy="1522413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Organize a </a:t>
            </a:r>
          </a:p>
          <a:p>
            <a:pPr algn="ctr">
              <a:spcBef>
                <a:spcPct val="50000"/>
              </a:spcBef>
            </a:pPr>
            <a:r>
              <a:rPr lang="en-US" sz="3600" b="1"/>
              <a:t>Post Office 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572000" y="11430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2057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Strengths 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 rot="-322462">
            <a:off x="5257800" y="1447800"/>
            <a:ext cx="228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Weaknesses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33528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Congress was given the power to: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00600" y="2514600"/>
            <a:ext cx="3886200" cy="576263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No Chief Executive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19600" y="3233738"/>
            <a:ext cx="4648200" cy="576262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No national court system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48200" y="3921125"/>
            <a:ext cx="4419600" cy="879475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No Power to Regulate Interstate Commerce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876800" y="4953000"/>
            <a:ext cx="3886200" cy="576263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No National Currency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876800" y="5626100"/>
            <a:ext cx="3886200" cy="1003300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Difficult to Pass laws (2/3 vote)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 animBg="1"/>
      <p:bldP spid="8205" grpId="0" animBg="1"/>
      <p:bldP spid="8206" grpId="0" animBg="1"/>
      <p:bldP spid="82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1E2FF">
                  <a:alpha val="47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990600"/>
            <a:ext cx="2035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066800"/>
            <a:ext cx="1008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  <a:ln w="0"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The Articles of Confederation 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572000" y="11430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2057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Strengths 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 rot="-322462">
            <a:off x="5257800" y="1447800"/>
            <a:ext cx="228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Weaknesses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33528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Congress was given the power to: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828800" y="871538"/>
            <a:ext cx="5486400" cy="423862"/>
          </a:xfrm>
          <a:prstGeom prst="rect">
            <a:avLst/>
          </a:prstGeom>
          <a:solidFill>
            <a:srgbClr val="FAF8A4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America’s 1</a:t>
            </a:r>
            <a:r>
              <a:rPr lang="en-US" b="1" baseline="30000"/>
              <a:t>st</a:t>
            </a:r>
            <a:r>
              <a:rPr lang="en-US" b="1"/>
              <a:t> Constitution 1781-1789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876800" y="3505200"/>
            <a:ext cx="3886200" cy="2743200"/>
          </a:xfrm>
          <a:prstGeom prst="rect">
            <a:avLst/>
          </a:prstGeom>
          <a:solidFill>
            <a:srgbClr val="FFFE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Difficult to Amend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(unanimous vote needed to change the articles)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1587</TotalTime>
  <Words>1439</Words>
  <Application>Microsoft Office PowerPoint</Application>
  <PresentationFormat>On-screen Show (4:3)</PresentationFormat>
  <Paragraphs>250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United States Constitution 101</vt:lpstr>
      <vt:lpstr>The Articles of Confederation </vt:lpstr>
      <vt:lpstr>The Articles of Confederation </vt:lpstr>
      <vt:lpstr>The Articles of Confederation </vt:lpstr>
      <vt:lpstr>The Articles of Confederation </vt:lpstr>
      <vt:lpstr>The Articles of Confederation </vt:lpstr>
      <vt:lpstr>The Articles of Confederation </vt:lpstr>
      <vt:lpstr>The Articles of Confederation </vt:lpstr>
      <vt:lpstr>The Articles of Confederation </vt:lpstr>
      <vt:lpstr>The Articles of Confederation</vt:lpstr>
      <vt:lpstr>Conclusion</vt:lpstr>
      <vt:lpstr>Conclusion</vt:lpstr>
      <vt:lpstr>Shay’s Rebellion forced gov’t to realize they needed a stronger gov’t</vt:lpstr>
      <vt:lpstr>What is the US Constitution?</vt:lpstr>
      <vt:lpstr>What are the basic principals of the Constitution?</vt:lpstr>
      <vt:lpstr>What are the Checks and Balances?</vt:lpstr>
      <vt:lpstr>Who Wrote It?</vt:lpstr>
      <vt:lpstr>Why was it written?</vt:lpstr>
      <vt:lpstr>When was it written?</vt:lpstr>
      <vt:lpstr>What were the important outcomes of the Constitutional Convention</vt:lpstr>
      <vt:lpstr>Ratification Debate</vt:lpstr>
      <vt:lpstr>Federalists v. Anti-Federalists</vt:lpstr>
      <vt:lpstr>Ratification</vt:lpstr>
      <vt:lpstr>Structure of the Constitution</vt:lpstr>
      <vt:lpstr>Article I: Legislative Branch</vt:lpstr>
      <vt:lpstr>Article II: Executive Branch</vt:lpstr>
      <vt:lpstr>Article III: Judicial Branch</vt:lpstr>
      <vt:lpstr>Other Important Articles:</vt:lpstr>
      <vt:lpstr>Important Amendments: Bill of Rights</vt:lpstr>
      <vt:lpstr>Other Important Amendments: Reconstruction Amendments</vt:lpstr>
      <vt:lpstr>Other Important Amendments: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Articles of Confederation</dc:title>
  <dc:creator>Saccullo</dc:creator>
  <cp:lastModifiedBy>mkafouros</cp:lastModifiedBy>
  <cp:revision>23</cp:revision>
  <dcterms:created xsi:type="dcterms:W3CDTF">2003-09-16T19:50:54Z</dcterms:created>
  <dcterms:modified xsi:type="dcterms:W3CDTF">2014-10-31T19:36:33Z</dcterms:modified>
</cp:coreProperties>
</file>